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0" r:id="rId2"/>
    <p:sldMasterId id="2147483648" r:id="rId3"/>
  </p:sldMasterIdLst>
  <p:sldIdLst>
    <p:sldId id="289" r:id="rId4"/>
    <p:sldId id="283" r:id="rId5"/>
    <p:sldId id="266" r:id="rId6"/>
    <p:sldId id="282" r:id="rId7"/>
    <p:sldId id="290" r:id="rId8"/>
    <p:sldId id="285" r:id="rId9"/>
    <p:sldId id="284" r:id="rId10"/>
    <p:sldId id="276" r:id="rId11"/>
    <p:sldId id="286" r:id="rId12"/>
    <p:sldId id="287" r:id="rId13"/>
    <p:sldId id="288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44" y="4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782CC6-451F-4493-BD11-73BF08E46A2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43DDB6B-0937-4423-9229-C2208A7CAB0B}">
      <dgm:prSet/>
      <dgm:spPr/>
      <dgm:t>
        <a:bodyPr/>
        <a:lstStyle/>
        <a:p>
          <a:r>
            <a:rPr lang="en-US"/>
            <a:t>Research on funding instruments and university governance</a:t>
          </a:r>
        </a:p>
      </dgm:t>
    </dgm:pt>
    <dgm:pt modelId="{5A0FDA53-97A7-4CAA-99EF-8AD3C6C60D8D}" type="parTrans" cxnId="{26DBF6B3-4E96-44B1-8426-916A6521C8B1}">
      <dgm:prSet/>
      <dgm:spPr/>
      <dgm:t>
        <a:bodyPr/>
        <a:lstStyle/>
        <a:p>
          <a:endParaRPr lang="en-US"/>
        </a:p>
      </dgm:t>
    </dgm:pt>
    <dgm:pt modelId="{2950A7FD-6572-4A4B-BD77-5EB7B8102179}" type="sibTrans" cxnId="{26DBF6B3-4E96-44B1-8426-916A6521C8B1}">
      <dgm:prSet/>
      <dgm:spPr/>
      <dgm:t>
        <a:bodyPr/>
        <a:lstStyle/>
        <a:p>
          <a:endParaRPr lang="en-US"/>
        </a:p>
      </dgm:t>
    </dgm:pt>
    <dgm:pt modelId="{3543C0A6-F916-484B-ABE7-D0DCDE12F821}">
      <dgm:prSet/>
      <dgm:spPr/>
      <dgm:t>
        <a:bodyPr/>
        <a:lstStyle/>
        <a:p>
          <a:r>
            <a:rPr lang="en-US"/>
            <a:t>Own experience</a:t>
          </a:r>
        </a:p>
      </dgm:t>
    </dgm:pt>
    <dgm:pt modelId="{0420FEEA-C393-4A95-AFB0-529F7AB9D453}" type="parTrans" cxnId="{4D660A59-DF53-4512-833B-EE90753D05A5}">
      <dgm:prSet/>
      <dgm:spPr/>
      <dgm:t>
        <a:bodyPr/>
        <a:lstStyle/>
        <a:p>
          <a:endParaRPr lang="en-US"/>
        </a:p>
      </dgm:t>
    </dgm:pt>
    <dgm:pt modelId="{1C318A6A-D023-4459-9BEB-3403FEDE994E}" type="sibTrans" cxnId="{4D660A59-DF53-4512-833B-EE90753D05A5}">
      <dgm:prSet/>
      <dgm:spPr/>
      <dgm:t>
        <a:bodyPr/>
        <a:lstStyle/>
        <a:p>
          <a:endParaRPr lang="en-US"/>
        </a:p>
      </dgm:t>
    </dgm:pt>
    <dgm:pt modelId="{3F8DC03A-F58F-4A36-A7E8-9CA9A47F76CF}">
      <dgm:prSet/>
      <dgm:spPr/>
      <dgm:t>
        <a:bodyPr/>
        <a:lstStyle/>
        <a:p>
          <a:r>
            <a:rPr lang="en-US"/>
            <a:t>Research on Research policy</a:t>
          </a:r>
        </a:p>
      </dgm:t>
    </dgm:pt>
    <dgm:pt modelId="{414083A0-D800-44E2-8898-A77840EF524F}" type="parTrans" cxnId="{34F8C892-3CD1-4E2C-BB80-65B38147D484}">
      <dgm:prSet/>
      <dgm:spPr/>
      <dgm:t>
        <a:bodyPr/>
        <a:lstStyle/>
        <a:p>
          <a:endParaRPr lang="en-US"/>
        </a:p>
      </dgm:t>
    </dgm:pt>
    <dgm:pt modelId="{5B887294-BF85-442A-AA98-F7878172EEE9}" type="sibTrans" cxnId="{34F8C892-3CD1-4E2C-BB80-65B38147D484}">
      <dgm:prSet/>
      <dgm:spPr/>
      <dgm:t>
        <a:bodyPr/>
        <a:lstStyle/>
        <a:p>
          <a:endParaRPr lang="en-US"/>
        </a:p>
      </dgm:t>
    </dgm:pt>
    <dgm:pt modelId="{9FE5EC0A-0C04-481C-928A-DDCBFCD6CC4B}" type="pres">
      <dgm:prSet presAssocID="{1D782CC6-451F-4493-BD11-73BF08E46A2D}" presName="root" presStyleCnt="0">
        <dgm:presLayoutVars>
          <dgm:dir/>
          <dgm:resizeHandles val="exact"/>
        </dgm:presLayoutVars>
      </dgm:prSet>
      <dgm:spPr/>
    </dgm:pt>
    <dgm:pt modelId="{4FB18CDF-323B-4036-B01F-90DDCF83B196}" type="pres">
      <dgm:prSet presAssocID="{143DDB6B-0937-4423-9229-C2208A7CAB0B}" presName="compNode" presStyleCnt="0"/>
      <dgm:spPr/>
    </dgm:pt>
    <dgm:pt modelId="{77FE3B0D-7112-4BEA-9176-5163B527B44C}" type="pres">
      <dgm:prSet presAssocID="{143DDB6B-0937-4423-9229-C2208A7CAB0B}" presName="bgRect" presStyleLbl="bgShp" presStyleIdx="0" presStyleCnt="3"/>
      <dgm:spPr/>
    </dgm:pt>
    <dgm:pt modelId="{99A71FC0-8A2F-4970-84DC-50D06A2B3896}" type="pres">
      <dgm:prSet presAssocID="{143DDB6B-0937-4423-9229-C2208A7CAB0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gar"/>
        </a:ext>
      </dgm:extLst>
    </dgm:pt>
    <dgm:pt modelId="{67D18F7A-A026-4C9D-9071-B947BE2E07AD}" type="pres">
      <dgm:prSet presAssocID="{143DDB6B-0937-4423-9229-C2208A7CAB0B}" presName="spaceRect" presStyleCnt="0"/>
      <dgm:spPr/>
    </dgm:pt>
    <dgm:pt modelId="{E4171DA6-B605-4F97-B652-82AA2FA96388}" type="pres">
      <dgm:prSet presAssocID="{143DDB6B-0937-4423-9229-C2208A7CAB0B}" presName="parTx" presStyleLbl="revTx" presStyleIdx="0" presStyleCnt="3">
        <dgm:presLayoutVars>
          <dgm:chMax val="0"/>
          <dgm:chPref val="0"/>
        </dgm:presLayoutVars>
      </dgm:prSet>
      <dgm:spPr/>
    </dgm:pt>
    <dgm:pt modelId="{8E537A4F-EA97-445B-8888-7A61847550E8}" type="pres">
      <dgm:prSet presAssocID="{2950A7FD-6572-4A4B-BD77-5EB7B8102179}" presName="sibTrans" presStyleCnt="0"/>
      <dgm:spPr/>
    </dgm:pt>
    <dgm:pt modelId="{A3E944F2-A89D-457B-9E53-C3E8DF77B395}" type="pres">
      <dgm:prSet presAssocID="{3543C0A6-F916-484B-ABE7-D0DCDE12F821}" presName="compNode" presStyleCnt="0"/>
      <dgm:spPr/>
    </dgm:pt>
    <dgm:pt modelId="{6EB445B5-6DF2-4303-A096-EF745838D909}" type="pres">
      <dgm:prSet presAssocID="{3543C0A6-F916-484B-ABE7-D0DCDE12F821}" presName="bgRect" presStyleLbl="bgShp" presStyleIdx="1" presStyleCnt="3"/>
      <dgm:spPr/>
    </dgm:pt>
    <dgm:pt modelId="{4D04DBA8-88EC-4AF8-9E86-A7386C9DBC5A}" type="pres">
      <dgm:prSet presAssocID="{3543C0A6-F916-484B-ABE7-D0DCDE12F82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kakning"/>
        </a:ext>
      </dgm:extLst>
    </dgm:pt>
    <dgm:pt modelId="{1893A93B-D258-4A57-BDA2-31EE343D5DDE}" type="pres">
      <dgm:prSet presAssocID="{3543C0A6-F916-484B-ABE7-D0DCDE12F821}" presName="spaceRect" presStyleCnt="0"/>
      <dgm:spPr/>
    </dgm:pt>
    <dgm:pt modelId="{AFB748A2-13AA-4AB9-B6D9-3C64BB8A646C}" type="pres">
      <dgm:prSet presAssocID="{3543C0A6-F916-484B-ABE7-D0DCDE12F821}" presName="parTx" presStyleLbl="revTx" presStyleIdx="1" presStyleCnt="3">
        <dgm:presLayoutVars>
          <dgm:chMax val="0"/>
          <dgm:chPref val="0"/>
        </dgm:presLayoutVars>
      </dgm:prSet>
      <dgm:spPr/>
    </dgm:pt>
    <dgm:pt modelId="{52ADCD37-6DF2-4191-A108-6D85816D00E6}" type="pres">
      <dgm:prSet presAssocID="{1C318A6A-D023-4459-9BEB-3403FEDE994E}" presName="sibTrans" presStyleCnt="0"/>
      <dgm:spPr/>
    </dgm:pt>
    <dgm:pt modelId="{9A1B8D13-476F-4206-B07D-42098EF3C017}" type="pres">
      <dgm:prSet presAssocID="{3F8DC03A-F58F-4A36-A7E8-9CA9A47F76CF}" presName="compNode" presStyleCnt="0"/>
      <dgm:spPr/>
    </dgm:pt>
    <dgm:pt modelId="{0B69137C-6841-4E01-BD99-862409F6B325}" type="pres">
      <dgm:prSet presAssocID="{3F8DC03A-F58F-4A36-A7E8-9CA9A47F76CF}" presName="bgRect" presStyleLbl="bgShp" presStyleIdx="2" presStyleCnt="3"/>
      <dgm:spPr/>
    </dgm:pt>
    <dgm:pt modelId="{711D7AA1-5116-4835-909E-79DDEB9A6772}" type="pres">
      <dgm:prSet presAssocID="{3F8DC03A-F58F-4A36-A7E8-9CA9A47F76C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DB919261-5FB3-40C6-812D-972B90BDDF2C}" type="pres">
      <dgm:prSet presAssocID="{3F8DC03A-F58F-4A36-A7E8-9CA9A47F76CF}" presName="spaceRect" presStyleCnt="0"/>
      <dgm:spPr/>
    </dgm:pt>
    <dgm:pt modelId="{2536163E-7FCF-4D6E-9F69-F9F36BB7F996}" type="pres">
      <dgm:prSet presAssocID="{3F8DC03A-F58F-4A36-A7E8-9CA9A47F76C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1D0EB1A-6905-48ED-9406-55B57CBAE4F8}" type="presOf" srcId="{3F8DC03A-F58F-4A36-A7E8-9CA9A47F76CF}" destId="{2536163E-7FCF-4D6E-9F69-F9F36BB7F996}" srcOrd="0" destOrd="0" presId="urn:microsoft.com/office/officeart/2018/2/layout/IconVerticalSolidList"/>
    <dgm:cxn modelId="{4D660A59-DF53-4512-833B-EE90753D05A5}" srcId="{1D782CC6-451F-4493-BD11-73BF08E46A2D}" destId="{3543C0A6-F916-484B-ABE7-D0DCDE12F821}" srcOrd="1" destOrd="0" parTransId="{0420FEEA-C393-4A95-AFB0-529F7AB9D453}" sibTransId="{1C318A6A-D023-4459-9BEB-3403FEDE994E}"/>
    <dgm:cxn modelId="{B97E5783-14CD-40F5-AE8A-9311C2BD69EF}" type="presOf" srcId="{1D782CC6-451F-4493-BD11-73BF08E46A2D}" destId="{9FE5EC0A-0C04-481C-928A-DDCBFCD6CC4B}" srcOrd="0" destOrd="0" presId="urn:microsoft.com/office/officeart/2018/2/layout/IconVerticalSolidList"/>
    <dgm:cxn modelId="{34F8C892-3CD1-4E2C-BB80-65B38147D484}" srcId="{1D782CC6-451F-4493-BD11-73BF08E46A2D}" destId="{3F8DC03A-F58F-4A36-A7E8-9CA9A47F76CF}" srcOrd="2" destOrd="0" parTransId="{414083A0-D800-44E2-8898-A77840EF524F}" sibTransId="{5B887294-BF85-442A-AA98-F7878172EEE9}"/>
    <dgm:cxn modelId="{6E1C1AB0-DB5D-4F32-853C-181D9FF18D05}" type="presOf" srcId="{143DDB6B-0937-4423-9229-C2208A7CAB0B}" destId="{E4171DA6-B605-4F97-B652-82AA2FA96388}" srcOrd="0" destOrd="0" presId="urn:microsoft.com/office/officeart/2018/2/layout/IconVerticalSolidList"/>
    <dgm:cxn modelId="{26DBF6B3-4E96-44B1-8426-916A6521C8B1}" srcId="{1D782CC6-451F-4493-BD11-73BF08E46A2D}" destId="{143DDB6B-0937-4423-9229-C2208A7CAB0B}" srcOrd="0" destOrd="0" parTransId="{5A0FDA53-97A7-4CAA-99EF-8AD3C6C60D8D}" sibTransId="{2950A7FD-6572-4A4B-BD77-5EB7B8102179}"/>
    <dgm:cxn modelId="{5EFF47D7-93B6-4DAB-A1FD-628A97E3B310}" type="presOf" srcId="{3543C0A6-F916-484B-ABE7-D0DCDE12F821}" destId="{AFB748A2-13AA-4AB9-B6D9-3C64BB8A646C}" srcOrd="0" destOrd="0" presId="urn:microsoft.com/office/officeart/2018/2/layout/IconVerticalSolidList"/>
    <dgm:cxn modelId="{8E585561-2BA0-47DC-895B-4A1E5D84CCEA}" type="presParOf" srcId="{9FE5EC0A-0C04-481C-928A-DDCBFCD6CC4B}" destId="{4FB18CDF-323B-4036-B01F-90DDCF83B196}" srcOrd="0" destOrd="0" presId="urn:microsoft.com/office/officeart/2018/2/layout/IconVerticalSolidList"/>
    <dgm:cxn modelId="{D3F3B634-2040-43AC-A70E-CA85416E9C4A}" type="presParOf" srcId="{4FB18CDF-323B-4036-B01F-90DDCF83B196}" destId="{77FE3B0D-7112-4BEA-9176-5163B527B44C}" srcOrd="0" destOrd="0" presId="urn:microsoft.com/office/officeart/2018/2/layout/IconVerticalSolidList"/>
    <dgm:cxn modelId="{33441E4A-2233-43F7-ACCB-3389C6FA40B5}" type="presParOf" srcId="{4FB18CDF-323B-4036-B01F-90DDCF83B196}" destId="{99A71FC0-8A2F-4970-84DC-50D06A2B3896}" srcOrd="1" destOrd="0" presId="urn:microsoft.com/office/officeart/2018/2/layout/IconVerticalSolidList"/>
    <dgm:cxn modelId="{4D00E9BF-472D-4DEE-8A87-CD4FE5A30D86}" type="presParOf" srcId="{4FB18CDF-323B-4036-B01F-90DDCF83B196}" destId="{67D18F7A-A026-4C9D-9071-B947BE2E07AD}" srcOrd="2" destOrd="0" presId="urn:microsoft.com/office/officeart/2018/2/layout/IconVerticalSolidList"/>
    <dgm:cxn modelId="{B7AE3872-541B-45F9-BBC0-945FD9050779}" type="presParOf" srcId="{4FB18CDF-323B-4036-B01F-90DDCF83B196}" destId="{E4171DA6-B605-4F97-B652-82AA2FA96388}" srcOrd="3" destOrd="0" presId="urn:microsoft.com/office/officeart/2018/2/layout/IconVerticalSolidList"/>
    <dgm:cxn modelId="{86E7328E-3746-4E4C-8733-9A8E0CD7A9EF}" type="presParOf" srcId="{9FE5EC0A-0C04-481C-928A-DDCBFCD6CC4B}" destId="{8E537A4F-EA97-445B-8888-7A61847550E8}" srcOrd="1" destOrd="0" presId="urn:microsoft.com/office/officeart/2018/2/layout/IconVerticalSolidList"/>
    <dgm:cxn modelId="{DBD0D27A-9BA1-4B9A-8069-F0C837063EA9}" type="presParOf" srcId="{9FE5EC0A-0C04-481C-928A-DDCBFCD6CC4B}" destId="{A3E944F2-A89D-457B-9E53-C3E8DF77B395}" srcOrd="2" destOrd="0" presId="urn:microsoft.com/office/officeart/2018/2/layout/IconVerticalSolidList"/>
    <dgm:cxn modelId="{A9D42BA0-5BB6-443C-920D-CE1ED72953A1}" type="presParOf" srcId="{A3E944F2-A89D-457B-9E53-C3E8DF77B395}" destId="{6EB445B5-6DF2-4303-A096-EF745838D909}" srcOrd="0" destOrd="0" presId="urn:microsoft.com/office/officeart/2018/2/layout/IconVerticalSolidList"/>
    <dgm:cxn modelId="{8C2344BF-D9C6-4171-9051-D155BC6ACEB2}" type="presParOf" srcId="{A3E944F2-A89D-457B-9E53-C3E8DF77B395}" destId="{4D04DBA8-88EC-4AF8-9E86-A7386C9DBC5A}" srcOrd="1" destOrd="0" presId="urn:microsoft.com/office/officeart/2018/2/layout/IconVerticalSolidList"/>
    <dgm:cxn modelId="{F3AE68BC-197D-4F41-9FAE-1ECD08829CB1}" type="presParOf" srcId="{A3E944F2-A89D-457B-9E53-C3E8DF77B395}" destId="{1893A93B-D258-4A57-BDA2-31EE343D5DDE}" srcOrd="2" destOrd="0" presId="urn:microsoft.com/office/officeart/2018/2/layout/IconVerticalSolidList"/>
    <dgm:cxn modelId="{7804A967-6747-4816-BA7A-72C8F761F003}" type="presParOf" srcId="{A3E944F2-A89D-457B-9E53-C3E8DF77B395}" destId="{AFB748A2-13AA-4AB9-B6D9-3C64BB8A646C}" srcOrd="3" destOrd="0" presId="urn:microsoft.com/office/officeart/2018/2/layout/IconVerticalSolidList"/>
    <dgm:cxn modelId="{36CB586C-184B-46A1-8E40-C858D6E2A7C3}" type="presParOf" srcId="{9FE5EC0A-0C04-481C-928A-DDCBFCD6CC4B}" destId="{52ADCD37-6DF2-4191-A108-6D85816D00E6}" srcOrd="3" destOrd="0" presId="urn:microsoft.com/office/officeart/2018/2/layout/IconVerticalSolidList"/>
    <dgm:cxn modelId="{6A2DB43E-A76B-4277-9342-9B597482755C}" type="presParOf" srcId="{9FE5EC0A-0C04-481C-928A-DDCBFCD6CC4B}" destId="{9A1B8D13-476F-4206-B07D-42098EF3C017}" srcOrd="4" destOrd="0" presId="urn:microsoft.com/office/officeart/2018/2/layout/IconVerticalSolidList"/>
    <dgm:cxn modelId="{522F9C95-23D4-4D53-A237-AB49DCD77B02}" type="presParOf" srcId="{9A1B8D13-476F-4206-B07D-42098EF3C017}" destId="{0B69137C-6841-4E01-BD99-862409F6B325}" srcOrd="0" destOrd="0" presId="urn:microsoft.com/office/officeart/2018/2/layout/IconVerticalSolidList"/>
    <dgm:cxn modelId="{AB90D7A2-FB7C-4331-B7ED-EA8566D31251}" type="presParOf" srcId="{9A1B8D13-476F-4206-B07D-42098EF3C017}" destId="{711D7AA1-5116-4835-909E-79DDEB9A6772}" srcOrd="1" destOrd="0" presId="urn:microsoft.com/office/officeart/2018/2/layout/IconVerticalSolidList"/>
    <dgm:cxn modelId="{9E726F11-F692-44B7-A658-AC2802FE8C58}" type="presParOf" srcId="{9A1B8D13-476F-4206-B07D-42098EF3C017}" destId="{DB919261-5FB3-40C6-812D-972B90BDDF2C}" srcOrd="2" destOrd="0" presId="urn:microsoft.com/office/officeart/2018/2/layout/IconVerticalSolidList"/>
    <dgm:cxn modelId="{8FAE0AA2-99FB-4DD4-98A1-B335FE8A77A9}" type="presParOf" srcId="{9A1B8D13-476F-4206-B07D-42098EF3C017}" destId="{2536163E-7FCF-4D6E-9F69-F9F36BB7F99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B9BE0-AF19-4537-A978-ABD97E13526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8E80BEA-DBB2-49D6-A643-E3749AB3DB92}">
      <dgm:prSet/>
      <dgm:spPr/>
      <dgm:t>
        <a:bodyPr/>
        <a:lstStyle/>
        <a:p>
          <a:r>
            <a:rPr lang="en-US"/>
            <a:t>Level 1 : Sustainable development goals and Grand Challenges as important priorities for governance of national research systems</a:t>
          </a:r>
        </a:p>
      </dgm:t>
    </dgm:pt>
    <dgm:pt modelId="{AC84E573-4C3F-4511-8AC3-789ED040D47C}" type="parTrans" cxnId="{352D1F6C-4D44-422B-BFC1-C1BA29862170}">
      <dgm:prSet/>
      <dgm:spPr/>
      <dgm:t>
        <a:bodyPr/>
        <a:lstStyle/>
        <a:p>
          <a:endParaRPr lang="en-US"/>
        </a:p>
      </dgm:t>
    </dgm:pt>
    <dgm:pt modelId="{1D03FC7D-CE5F-4CF5-AC9A-B8A4D27EAA87}" type="sibTrans" cxnId="{352D1F6C-4D44-422B-BFC1-C1BA29862170}">
      <dgm:prSet/>
      <dgm:spPr/>
      <dgm:t>
        <a:bodyPr/>
        <a:lstStyle/>
        <a:p>
          <a:endParaRPr lang="en-US"/>
        </a:p>
      </dgm:t>
    </dgm:pt>
    <dgm:pt modelId="{2CEC60F6-680A-421D-B610-DFBB4C94A578}">
      <dgm:prSet/>
      <dgm:spPr/>
      <dgm:t>
        <a:bodyPr/>
        <a:lstStyle/>
        <a:p>
          <a:r>
            <a:rPr lang="en-US"/>
            <a:t>Level 2: EU member states have a second layer of governance which comes via the Framework programmes, the European Research Council and the need to conform to the requirements of the European Research Area</a:t>
          </a:r>
        </a:p>
      </dgm:t>
    </dgm:pt>
    <dgm:pt modelId="{883963E3-DA20-462B-9851-BBBBB6AE6870}" type="parTrans" cxnId="{838D3ED3-62F6-4D45-86D7-20BF5A654A71}">
      <dgm:prSet/>
      <dgm:spPr/>
      <dgm:t>
        <a:bodyPr/>
        <a:lstStyle/>
        <a:p>
          <a:endParaRPr lang="en-US"/>
        </a:p>
      </dgm:t>
    </dgm:pt>
    <dgm:pt modelId="{08C09AD7-22B3-4D11-9BB7-AB5CB1756FAB}" type="sibTrans" cxnId="{838D3ED3-62F6-4D45-86D7-20BF5A654A71}">
      <dgm:prSet/>
      <dgm:spPr/>
      <dgm:t>
        <a:bodyPr/>
        <a:lstStyle/>
        <a:p>
          <a:endParaRPr lang="en-US"/>
        </a:p>
      </dgm:t>
    </dgm:pt>
    <dgm:pt modelId="{6BE991B1-9402-473F-8CF7-F6AF5A1BDB21}">
      <dgm:prSet/>
      <dgm:spPr/>
      <dgm:t>
        <a:bodyPr/>
        <a:lstStyle/>
        <a:p>
          <a:r>
            <a:rPr lang="en-US"/>
            <a:t>Level 3: National priorities, regulations, funding arrangements for universities, research institutes, etc. </a:t>
          </a:r>
        </a:p>
      </dgm:t>
    </dgm:pt>
    <dgm:pt modelId="{596DF184-1E09-4487-8B72-4CEA13A545C8}" type="parTrans" cxnId="{F3C24B7F-D47F-4325-9232-D2A68E2EFABF}">
      <dgm:prSet/>
      <dgm:spPr/>
      <dgm:t>
        <a:bodyPr/>
        <a:lstStyle/>
        <a:p>
          <a:endParaRPr lang="en-US"/>
        </a:p>
      </dgm:t>
    </dgm:pt>
    <dgm:pt modelId="{566A60F6-723C-44B3-B099-C53652D41844}" type="sibTrans" cxnId="{F3C24B7F-D47F-4325-9232-D2A68E2EFABF}">
      <dgm:prSet/>
      <dgm:spPr/>
      <dgm:t>
        <a:bodyPr/>
        <a:lstStyle/>
        <a:p>
          <a:endParaRPr lang="en-US"/>
        </a:p>
      </dgm:t>
    </dgm:pt>
    <dgm:pt modelId="{6B39C1E0-F7B2-4AC2-BAF9-C90DF1A78245}">
      <dgm:prSet/>
      <dgm:spPr/>
      <dgm:t>
        <a:bodyPr/>
        <a:lstStyle/>
        <a:p>
          <a:r>
            <a:rPr lang="en-US"/>
            <a:t>Level 4: The research field </a:t>
          </a:r>
        </a:p>
      </dgm:t>
    </dgm:pt>
    <dgm:pt modelId="{262F3F5A-0BC1-4B6D-BAD1-336418E4AA06}" type="parTrans" cxnId="{340B28EA-1E10-4E24-80CA-C7918616246C}">
      <dgm:prSet/>
      <dgm:spPr/>
      <dgm:t>
        <a:bodyPr/>
        <a:lstStyle/>
        <a:p>
          <a:endParaRPr lang="en-US"/>
        </a:p>
      </dgm:t>
    </dgm:pt>
    <dgm:pt modelId="{22963FE6-4287-44D6-9A39-36C8B8B892C5}" type="sibTrans" cxnId="{340B28EA-1E10-4E24-80CA-C7918616246C}">
      <dgm:prSet/>
      <dgm:spPr/>
      <dgm:t>
        <a:bodyPr/>
        <a:lstStyle/>
        <a:p>
          <a:endParaRPr lang="en-US"/>
        </a:p>
      </dgm:t>
    </dgm:pt>
    <dgm:pt modelId="{7C9CD954-B23C-463C-9760-BE2F28075FB1}" type="pres">
      <dgm:prSet presAssocID="{4C9B9BE0-AF19-4537-A978-ABD97E13526B}" presName="outerComposite" presStyleCnt="0">
        <dgm:presLayoutVars>
          <dgm:chMax val="5"/>
          <dgm:dir/>
          <dgm:resizeHandles val="exact"/>
        </dgm:presLayoutVars>
      </dgm:prSet>
      <dgm:spPr/>
    </dgm:pt>
    <dgm:pt modelId="{E492F499-A255-48E1-99DF-EAEB9673FC20}" type="pres">
      <dgm:prSet presAssocID="{4C9B9BE0-AF19-4537-A978-ABD97E13526B}" presName="dummyMaxCanvas" presStyleCnt="0">
        <dgm:presLayoutVars/>
      </dgm:prSet>
      <dgm:spPr/>
    </dgm:pt>
    <dgm:pt modelId="{7CC7C6AD-21AB-4E32-86B8-58EF19A9E998}" type="pres">
      <dgm:prSet presAssocID="{4C9B9BE0-AF19-4537-A978-ABD97E13526B}" presName="FourNodes_1" presStyleLbl="node1" presStyleIdx="0" presStyleCnt="4">
        <dgm:presLayoutVars>
          <dgm:bulletEnabled val="1"/>
        </dgm:presLayoutVars>
      </dgm:prSet>
      <dgm:spPr/>
    </dgm:pt>
    <dgm:pt modelId="{F3F69233-02F8-4E10-BF39-6ADB02B6B027}" type="pres">
      <dgm:prSet presAssocID="{4C9B9BE0-AF19-4537-A978-ABD97E13526B}" presName="FourNodes_2" presStyleLbl="node1" presStyleIdx="1" presStyleCnt="4">
        <dgm:presLayoutVars>
          <dgm:bulletEnabled val="1"/>
        </dgm:presLayoutVars>
      </dgm:prSet>
      <dgm:spPr/>
    </dgm:pt>
    <dgm:pt modelId="{7A751B98-0F9D-4177-A296-9D4E4775B030}" type="pres">
      <dgm:prSet presAssocID="{4C9B9BE0-AF19-4537-A978-ABD97E13526B}" presName="FourNodes_3" presStyleLbl="node1" presStyleIdx="2" presStyleCnt="4">
        <dgm:presLayoutVars>
          <dgm:bulletEnabled val="1"/>
        </dgm:presLayoutVars>
      </dgm:prSet>
      <dgm:spPr/>
    </dgm:pt>
    <dgm:pt modelId="{7C809F81-7401-43A8-B69A-E045B9D7F5DF}" type="pres">
      <dgm:prSet presAssocID="{4C9B9BE0-AF19-4537-A978-ABD97E13526B}" presName="FourNodes_4" presStyleLbl="node1" presStyleIdx="3" presStyleCnt="4">
        <dgm:presLayoutVars>
          <dgm:bulletEnabled val="1"/>
        </dgm:presLayoutVars>
      </dgm:prSet>
      <dgm:spPr/>
    </dgm:pt>
    <dgm:pt modelId="{C36B255D-637E-4BEF-888D-980EEF47122F}" type="pres">
      <dgm:prSet presAssocID="{4C9B9BE0-AF19-4537-A978-ABD97E13526B}" presName="FourConn_1-2" presStyleLbl="fgAccFollowNode1" presStyleIdx="0" presStyleCnt="3">
        <dgm:presLayoutVars>
          <dgm:bulletEnabled val="1"/>
        </dgm:presLayoutVars>
      </dgm:prSet>
      <dgm:spPr/>
    </dgm:pt>
    <dgm:pt modelId="{C0621E9A-7768-4430-B8B6-D05480AA9A78}" type="pres">
      <dgm:prSet presAssocID="{4C9B9BE0-AF19-4537-A978-ABD97E13526B}" presName="FourConn_2-3" presStyleLbl="fgAccFollowNode1" presStyleIdx="1" presStyleCnt="3">
        <dgm:presLayoutVars>
          <dgm:bulletEnabled val="1"/>
        </dgm:presLayoutVars>
      </dgm:prSet>
      <dgm:spPr/>
    </dgm:pt>
    <dgm:pt modelId="{600E8614-9692-4771-B5C7-C9925D938CDE}" type="pres">
      <dgm:prSet presAssocID="{4C9B9BE0-AF19-4537-A978-ABD97E13526B}" presName="FourConn_3-4" presStyleLbl="fgAccFollowNode1" presStyleIdx="2" presStyleCnt="3">
        <dgm:presLayoutVars>
          <dgm:bulletEnabled val="1"/>
        </dgm:presLayoutVars>
      </dgm:prSet>
      <dgm:spPr/>
    </dgm:pt>
    <dgm:pt modelId="{03623746-D306-40C9-B30B-E79CAE8961B1}" type="pres">
      <dgm:prSet presAssocID="{4C9B9BE0-AF19-4537-A978-ABD97E13526B}" presName="FourNodes_1_text" presStyleLbl="node1" presStyleIdx="3" presStyleCnt="4">
        <dgm:presLayoutVars>
          <dgm:bulletEnabled val="1"/>
        </dgm:presLayoutVars>
      </dgm:prSet>
      <dgm:spPr/>
    </dgm:pt>
    <dgm:pt modelId="{F078CEDC-DCC7-4646-BB68-D6360CA7C40C}" type="pres">
      <dgm:prSet presAssocID="{4C9B9BE0-AF19-4537-A978-ABD97E13526B}" presName="FourNodes_2_text" presStyleLbl="node1" presStyleIdx="3" presStyleCnt="4">
        <dgm:presLayoutVars>
          <dgm:bulletEnabled val="1"/>
        </dgm:presLayoutVars>
      </dgm:prSet>
      <dgm:spPr/>
    </dgm:pt>
    <dgm:pt modelId="{FE5959A2-ED07-4DF2-AE2C-A15B83F88138}" type="pres">
      <dgm:prSet presAssocID="{4C9B9BE0-AF19-4537-A978-ABD97E13526B}" presName="FourNodes_3_text" presStyleLbl="node1" presStyleIdx="3" presStyleCnt="4">
        <dgm:presLayoutVars>
          <dgm:bulletEnabled val="1"/>
        </dgm:presLayoutVars>
      </dgm:prSet>
      <dgm:spPr/>
    </dgm:pt>
    <dgm:pt modelId="{3FEDA93D-CAFF-49BF-B1A9-07FB7C217867}" type="pres">
      <dgm:prSet presAssocID="{4C9B9BE0-AF19-4537-A978-ABD97E13526B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09DDB04-458F-4948-8780-D70D5CB5433A}" type="presOf" srcId="{4C9B9BE0-AF19-4537-A978-ABD97E13526B}" destId="{7C9CD954-B23C-463C-9760-BE2F28075FB1}" srcOrd="0" destOrd="0" presId="urn:microsoft.com/office/officeart/2005/8/layout/vProcess5"/>
    <dgm:cxn modelId="{4D40440B-5C50-4EEF-ACF4-2EE57C407658}" type="presOf" srcId="{98E80BEA-DBB2-49D6-A643-E3749AB3DB92}" destId="{7CC7C6AD-21AB-4E32-86B8-58EF19A9E998}" srcOrd="0" destOrd="0" presId="urn:microsoft.com/office/officeart/2005/8/layout/vProcess5"/>
    <dgm:cxn modelId="{53020C14-2BEF-43C2-B181-86208EBC3E80}" type="presOf" srcId="{2CEC60F6-680A-421D-B610-DFBB4C94A578}" destId="{F3F69233-02F8-4E10-BF39-6ADB02B6B027}" srcOrd="0" destOrd="0" presId="urn:microsoft.com/office/officeart/2005/8/layout/vProcess5"/>
    <dgm:cxn modelId="{71B6AE22-A3D1-424C-9422-2A4343E72BC0}" type="presOf" srcId="{08C09AD7-22B3-4D11-9BB7-AB5CB1756FAB}" destId="{C0621E9A-7768-4430-B8B6-D05480AA9A78}" srcOrd="0" destOrd="0" presId="urn:microsoft.com/office/officeart/2005/8/layout/vProcess5"/>
    <dgm:cxn modelId="{0B72123C-6861-44A1-9E84-1CD259A97016}" type="presOf" srcId="{6B39C1E0-F7B2-4AC2-BAF9-C90DF1A78245}" destId="{3FEDA93D-CAFF-49BF-B1A9-07FB7C217867}" srcOrd="1" destOrd="0" presId="urn:microsoft.com/office/officeart/2005/8/layout/vProcess5"/>
    <dgm:cxn modelId="{352D1F6C-4D44-422B-BFC1-C1BA29862170}" srcId="{4C9B9BE0-AF19-4537-A978-ABD97E13526B}" destId="{98E80BEA-DBB2-49D6-A643-E3749AB3DB92}" srcOrd="0" destOrd="0" parTransId="{AC84E573-4C3F-4511-8AC3-789ED040D47C}" sibTransId="{1D03FC7D-CE5F-4CF5-AC9A-B8A4D27EAA87}"/>
    <dgm:cxn modelId="{42565E71-674E-4B6A-8CAC-5A23BEB1485A}" type="presOf" srcId="{1D03FC7D-CE5F-4CF5-AC9A-B8A4D27EAA87}" destId="{C36B255D-637E-4BEF-888D-980EEF47122F}" srcOrd="0" destOrd="0" presId="urn:microsoft.com/office/officeart/2005/8/layout/vProcess5"/>
    <dgm:cxn modelId="{98F2A674-FFDD-4430-B51E-F54D392A621A}" type="presOf" srcId="{6BE991B1-9402-473F-8CF7-F6AF5A1BDB21}" destId="{7A751B98-0F9D-4177-A296-9D4E4775B030}" srcOrd="0" destOrd="0" presId="urn:microsoft.com/office/officeart/2005/8/layout/vProcess5"/>
    <dgm:cxn modelId="{E0388B59-46A2-4135-8C90-59412457BE0F}" type="presOf" srcId="{6B39C1E0-F7B2-4AC2-BAF9-C90DF1A78245}" destId="{7C809F81-7401-43A8-B69A-E045B9D7F5DF}" srcOrd="0" destOrd="0" presId="urn:microsoft.com/office/officeart/2005/8/layout/vProcess5"/>
    <dgm:cxn modelId="{2974F45A-6E83-4EC3-B6A7-2B0293A4B132}" type="presOf" srcId="{98E80BEA-DBB2-49D6-A643-E3749AB3DB92}" destId="{03623746-D306-40C9-B30B-E79CAE8961B1}" srcOrd="1" destOrd="0" presId="urn:microsoft.com/office/officeart/2005/8/layout/vProcess5"/>
    <dgm:cxn modelId="{F3C24B7F-D47F-4325-9232-D2A68E2EFABF}" srcId="{4C9B9BE0-AF19-4537-A978-ABD97E13526B}" destId="{6BE991B1-9402-473F-8CF7-F6AF5A1BDB21}" srcOrd="2" destOrd="0" parTransId="{596DF184-1E09-4487-8B72-4CEA13A545C8}" sibTransId="{566A60F6-723C-44B3-B099-C53652D41844}"/>
    <dgm:cxn modelId="{B6BB06B0-E02B-4E12-8A82-BC1DB0FD175E}" type="presOf" srcId="{566A60F6-723C-44B3-B099-C53652D41844}" destId="{600E8614-9692-4771-B5C7-C9925D938CDE}" srcOrd="0" destOrd="0" presId="urn:microsoft.com/office/officeart/2005/8/layout/vProcess5"/>
    <dgm:cxn modelId="{838D3ED3-62F6-4D45-86D7-20BF5A654A71}" srcId="{4C9B9BE0-AF19-4537-A978-ABD97E13526B}" destId="{2CEC60F6-680A-421D-B610-DFBB4C94A578}" srcOrd="1" destOrd="0" parTransId="{883963E3-DA20-462B-9851-BBBBB6AE6870}" sibTransId="{08C09AD7-22B3-4D11-9BB7-AB5CB1756FAB}"/>
    <dgm:cxn modelId="{2D833FE5-AF63-449E-8549-37B36DB5EE9B}" type="presOf" srcId="{6BE991B1-9402-473F-8CF7-F6AF5A1BDB21}" destId="{FE5959A2-ED07-4DF2-AE2C-A15B83F88138}" srcOrd="1" destOrd="0" presId="urn:microsoft.com/office/officeart/2005/8/layout/vProcess5"/>
    <dgm:cxn modelId="{340B28EA-1E10-4E24-80CA-C7918616246C}" srcId="{4C9B9BE0-AF19-4537-A978-ABD97E13526B}" destId="{6B39C1E0-F7B2-4AC2-BAF9-C90DF1A78245}" srcOrd="3" destOrd="0" parTransId="{262F3F5A-0BC1-4B6D-BAD1-336418E4AA06}" sibTransId="{22963FE6-4287-44D6-9A39-36C8B8B892C5}"/>
    <dgm:cxn modelId="{A82E9FFD-2401-4C78-B501-500F825558BB}" type="presOf" srcId="{2CEC60F6-680A-421D-B610-DFBB4C94A578}" destId="{F078CEDC-DCC7-4646-BB68-D6360CA7C40C}" srcOrd="1" destOrd="0" presId="urn:microsoft.com/office/officeart/2005/8/layout/vProcess5"/>
    <dgm:cxn modelId="{9ADD12C9-B7D7-4BDE-8715-61D3EBD82BE3}" type="presParOf" srcId="{7C9CD954-B23C-463C-9760-BE2F28075FB1}" destId="{E492F499-A255-48E1-99DF-EAEB9673FC20}" srcOrd="0" destOrd="0" presId="urn:microsoft.com/office/officeart/2005/8/layout/vProcess5"/>
    <dgm:cxn modelId="{6A66DD70-281E-465C-A837-9590BCD7F115}" type="presParOf" srcId="{7C9CD954-B23C-463C-9760-BE2F28075FB1}" destId="{7CC7C6AD-21AB-4E32-86B8-58EF19A9E998}" srcOrd="1" destOrd="0" presId="urn:microsoft.com/office/officeart/2005/8/layout/vProcess5"/>
    <dgm:cxn modelId="{EF9C1BCD-06C3-4C4A-8B58-1008A23F4AB9}" type="presParOf" srcId="{7C9CD954-B23C-463C-9760-BE2F28075FB1}" destId="{F3F69233-02F8-4E10-BF39-6ADB02B6B027}" srcOrd="2" destOrd="0" presId="urn:microsoft.com/office/officeart/2005/8/layout/vProcess5"/>
    <dgm:cxn modelId="{2E3FFC30-F5CB-4A9C-BE54-744EF9E599B0}" type="presParOf" srcId="{7C9CD954-B23C-463C-9760-BE2F28075FB1}" destId="{7A751B98-0F9D-4177-A296-9D4E4775B030}" srcOrd="3" destOrd="0" presId="urn:microsoft.com/office/officeart/2005/8/layout/vProcess5"/>
    <dgm:cxn modelId="{B8B6EA73-639A-46FA-9C4E-A651CF93CE8F}" type="presParOf" srcId="{7C9CD954-B23C-463C-9760-BE2F28075FB1}" destId="{7C809F81-7401-43A8-B69A-E045B9D7F5DF}" srcOrd="4" destOrd="0" presId="urn:microsoft.com/office/officeart/2005/8/layout/vProcess5"/>
    <dgm:cxn modelId="{BE91963A-B71A-4B9E-BE66-53D463C84CBC}" type="presParOf" srcId="{7C9CD954-B23C-463C-9760-BE2F28075FB1}" destId="{C36B255D-637E-4BEF-888D-980EEF47122F}" srcOrd="5" destOrd="0" presId="urn:microsoft.com/office/officeart/2005/8/layout/vProcess5"/>
    <dgm:cxn modelId="{DCACC8D9-F2F1-4DEE-A8C5-382D43B0903A}" type="presParOf" srcId="{7C9CD954-B23C-463C-9760-BE2F28075FB1}" destId="{C0621E9A-7768-4430-B8B6-D05480AA9A78}" srcOrd="6" destOrd="0" presId="urn:microsoft.com/office/officeart/2005/8/layout/vProcess5"/>
    <dgm:cxn modelId="{FA59AACC-1018-4797-A6CC-1304A2B633C0}" type="presParOf" srcId="{7C9CD954-B23C-463C-9760-BE2F28075FB1}" destId="{600E8614-9692-4771-B5C7-C9925D938CDE}" srcOrd="7" destOrd="0" presId="urn:microsoft.com/office/officeart/2005/8/layout/vProcess5"/>
    <dgm:cxn modelId="{EBA26484-9D52-40C3-BA88-E063FE0024F0}" type="presParOf" srcId="{7C9CD954-B23C-463C-9760-BE2F28075FB1}" destId="{03623746-D306-40C9-B30B-E79CAE8961B1}" srcOrd="8" destOrd="0" presId="urn:microsoft.com/office/officeart/2005/8/layout/vProcess5"/>
    <dgm:cxn modelId="{FC51992B-3198-4AE3-BE8A-EAD97A763C75}" type="presParOf" srcId="{7C9CD954-B23C-463C-9760-BE2F28075FB1}" destId="{F078CEDC-DCC7-4646-BB68-D6360CA7C40C}" srcOrd="9" destOrd="0" presId="urn:microsoft.com/office/officeart/2005/8/layout/vProcess5"/>
    <dgm:cxn modelId="{4DBD23B8-9650-41D9-A1E4-BA00FAB837E7}" type="presParOf" srcId="{7C9CD954-B23C-463C-9760-BE2F28075FB1}" destId="{FE5959A2-ED07-4DF2-AE2C-A15B83F88138}" srcOrd="10" destOrd="0" presId="urn:microsoft.com/office/officeart/2005/8/layout/vProcess5"/>
    <dgm:cxn modelId="{DFC037AF-6F26-4BC3-A01D-5FB402D46207}" type="presParOf" srcId="{7C9CD954-B23C-463C-9760-BE2F28075FB1}" destId="{3FEDA93D-CAFF-49BF-B1A9-07FB7C21786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E3B0D-7112-4BEA-9176-5163B527B44C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A71FC0-8A2F-4970-84DC-50D06A2B3896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71DA6-B605-4F97-B652-82AA2FA96388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Research on funding instruments and university governance</a:t>
          </a:r>
        </a:p>
      </dsp:txBody>
      <dsp:txXfrm>
        <a:off x="1819120" y="673"/>
        <a:ext cx="4545103" cy="1574995"/>
      </dsp:txXfrm>
    </dsp:sp>
    <dsp:sp modelId="{6EB445B5-6DF2-4303-A096-EF745838D909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04DBA8-88EC-4AF8-9E86-A7386C9DBC5A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748A2-13AA-4AB9-B6D9-3C64BB8A646C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Own experience</a:t>
          </a:r>
        </a:p>
      </dsp:txBody>
      <dsp:txXfrm>
        <a:off x="1819120" y="1969418"/>
        <a:ext cx="4545103" cy="1574995"/>
      </dsp:txXfrm>
    </dsp:sp>
    <dsp:sp modelId="{0B69137C-6841-4E01-BD99-862409F6B325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D7AA1-5116-4835-909E-79DDEB9A6772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6163E-7FCF-4D6E-9F69-F9F36BB7F996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Research on Research policy</a:t>
          </a:r>
        </a:p>
      </dsp:txBody>
      <dsp:txXfrm>
        <a:off x="1819120" y="3938162"/>
        <a:ext cx="4545103" cy="1574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C7C6AD-21AB-4E32-86B8-58EF19A9E998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Level 1 : Sustainable development goals and Grand Challenges as important priorities for governance of national research systems</a:t>
          </a:r>
        </a:p>
      </dsp:txBody>
      <dsp:txXfrm>
        <a:off x="28038" y="28038"/>
        <a:ext cx="7298593" cy="901218"/>
      </dsp:txXfrm>
    </dsp:sp>
    <dsp:sp modelId="{F3F69233-02F8-4E10-BF39-6ADB02B6B027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Level 2: EU member states have a second layer of governance which comes via the Framework programmes, the European Research Council and the need to conform to the requirements of the European Research Area</a:t>
          </a:r>
        </a:p>
      </dsp:txBody>
      <dsp:txXfrm>
        <a:off x="732583" y="1159385"/>
        <a:ext cx="7029617" cy="901218"/>
      </dsp:txXfrm>
    </dsp:sp>
    <dsp:sp modelId="{7A751B98-0F9D-4177-A296-9D4E4775B030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Level 3: National priorities, regulations, funding arrangements for universities, research institutes, etc. </a:t>
          </a:r>
        </a:p>
      </dsp:txBody>
      <dsp:txXfrm>
        <a:off x="1426612" y="2290733"/>
        <a:ext cx="7040133" cy="901218"/>
      </dsp:txXfrm>
    </dsp:sp>
    <dsp:sp modelId="{7C809F81-7401-43A8-B69A-E045B9D7F5DF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Level 4: The research field </a:t>
          </a:r>
        </a:p>
      </dsp:txBody>
      <dsp:txXfrm>
        <a:off x="2131157" y="3422081"/>
        <a:ext cx="7029617" cy="901218"/>
      </dsp:txXfrm>
    </dsp:sp>
    <dsp:sp modelId="{C36B255D-637E-4BEF-888D-980EEF47122F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C0621E9A-7768-4430-B8B6-D05480AA9A78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600E8614-9692-4771-B5C7-C9925D938CDE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38588B-76AF-1283-94C4-844116F4F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AA9383D-EE62-2458-8C07-9B94BBAA8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0C72A7-76F8-C66F-6BAA-5D777EA8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ABD49-2336-22CA-BB54-A1AA3674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945B46-CAE2-F28D-F233-541F2F8C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302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7E7AF3-1076-ED9C-91D9-80BD94052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C1E7595-14F7-975D-CC0A-A914D59A0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2CB724-649A-F351-EA28-31F38E39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5D7B54-33B7-642E-9A34-8078F83ED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BB4888-C55B-2D95-E6E7-88B4893C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08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3BFB950-D639-F245-9F23-134FCA7C2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87767A2-3F21-8A79-A018-8032E85CE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F3097A-89E9-312F-69AB-05F08B0A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DCB985-7A47-94A7-7913-0A572140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0327AD-6F0A-F0F3-355F-C34CCF6C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4529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F7B0-F8B6-4970-8A65-96DD752115BE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691F-4D97-4D36-AD3B-A83E2C6846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605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CC49F0-EEE1-445E-AB6E-4E94E9D5F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93EB7D-5089-43B2-94F6-313D4BD85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9D50DB-BB10-4947-8BFD-D74610054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36144-DC15-4DEF-9A43-4EA9525FA5F1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AC55F6-D5C4-4C55-A5DF-A570AE77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7079094-4BC3-42BE-A7C1-ECED95AE0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5073E-F919-446C-947D-B416845E57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8088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F83BD2-B55A-4BE8-9E6B-BDC236D7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571AEF-4194-44F0-8159-E2D7C4663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1D1CE1-3896-4F61-8E51-E729410B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36144-DC15-4DEF-9A43-4EA9525FA5F1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1CB6EC-5968-4D1B-8E2A-DA2A0454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9C2922-9506-4DFF-8061-7CC64863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5073E-F919-446C-947D-B416845E57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97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131001-39E3-3FEE-AE41-1411DD14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2A6FE4-B2F8-9101-C655-A979563D8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4051DB-BAB6-139A-A982-76C840EDB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07FDA3-66D0-DEB1-D47A-00171EE9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525C7D-D17C-03FC-6BA8-2F9B2B47E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3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06AE25-6627-5E2C-44C6-B7F62A31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0C1D8C-B97D-A62C-60C0-F06FF66F9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5C3E7C-7E1E-D1DB-418A-CDF5D019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DAA64A-F57C-76C2-A77A-C6958888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D03F3A-9F2A-CA84-B7CB-4A85337E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223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DE22C9-D41D-6C45-96A9-428CEB05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9EEF0F-8D72-D237-8184-1F429809D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F1339D-61E2-7C7B-D164-783A64510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3CF2B5-B12B-E1CE-3A51-CDC0692D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246DBD-F4BE-2080-076B-CF85FCE70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A460395-DED2-0E3E-7F84-DA118559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13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B568DB-6066-0E60-C736-72C1FED41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B435983-BD66-87E5-46B0-0BE2A9B86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C30962-576A-E359-CC73-200AEFE04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77A7166-EF12-247D-6BCC-9FFC1166C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F58C77B-0E26-DC83-04FC-760BA37345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FE677FD-0547-E05E-744D-2DAF7969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D120FD-250C-26CD-F46A-68917982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3D61BDE-3839-6374-B6D9-2524D7E0E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56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E7B4C6-4C63-5F5F-ED4F-6605EF2D2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2D8D142-08E3-49EA-ED99-F93CF272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B10EBA-08CF-ED2D-4AC8-C75DA2326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70F5E1-B628-8728-6549-4C954131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403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EC2FB64-9BED-8C01-5246-AD142BD0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CD57CB-38B2-5991-E006-785F2C36A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D26599E-B3B7-1F5A-F55C-B1C87018E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521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766D32-2633-E6D7-80AC-9C75A9534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ABFE9B-41EC-6EBC-1426-B50C1B14D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E284F1-3E30-46D8-C985-77017929D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CE284D-C9B0-AC2A-9DBA-A4073B1D2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37175E9-4566-A71A-9492-2CAA8952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1AC536-BAA7-D33B-173F-20FB4D50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546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7ED80B-B5C8-03D0-122D-BA56A0408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E2E1F59-5483-D9C3-22B7-D8F2F775B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4C80EA-9631-36A5-0821-7CB21CAA9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295EEE-55EC-2AB3-AD07-D9F897EC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AB69E5-9E23-DC78-A36D-D839DB57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859C16-2FF8-5349-19C1-6DC316DA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7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3BA6BF2-8BC0-466D-FFD8-F606D03BC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DDB5E1-DEFD-1E10-9967-68B74D946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7583DC-9733-03F8-29A4-9F7BBCF8A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EEB11-825A-4875-8F06-8443D49A4433}" type="datetimeFigureOut">
              <a:rPr lang="sv-SE" smtClean="0"/>
              <a:t>2025-09-09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D14C72-1403-D950-BBB0-3414FA22B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F26131-B833-ABE7-DBBC-2B42FECF1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1A86AB-7EC8-416D-9C54-2486B0DDE0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8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2F7B0-F8B6-4970-8A65-96DD752115BE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0691F-4D97-4D36-AD3B-A83E2C6846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2426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79083FF-067B-4602-90C2-49C09124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9CEC1B-0E1D-4B86-8BBB-8CBE52593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D965EA-ACA7-4BC1-AF10-C3D1827D4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36144-DC15-4DEF-9A43-4EA9525FA5F1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19AA9D-6D76-4783-BFA4-690113C95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350E76-D5D4-4232-BAD1-3DFCE7CFA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5073E-F919-446C-947D-B416845E57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032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3551E5-8320-424B-BF11-A1F3B635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sv-SE" dirty="0" err="1"/>
              <a:t>Leveraging</a:t>
            </a:r>
            <a:r>
              <a:rPr lang="sv-SE" dirty="0"/>
              <a:t> </a:t>
            </a:r>
            <a:r>
              <a:rPr lang="sv-SE" dirty="0" err="1"/>
              <a:t>multilevel</a:t>
            </a:r>
            <a:r>
              <a:rPr lang="sv-SE" dirty="0"/>
              <a:t> </a:t>
            </a:r>
            <a:r>
              <a:rPr lang="sv-SE" dirty="0" err="1"/>
              <a:t>governance</a:t>
            </a:r>
            <a:r>
              <a:rPr lang="sv-SE" dirty="0"/>
              <a:t> for </a:t>
            </a:r>
            <a:r>
              <a:rPr lang="sv-SE" dirty="0" err="1"/>
              <a:t>excellence</a:t>
            </a:r>
            <a:r>
              <a:rPr lang="sv-SE" dirty="0"/>
              <a:t>	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56E4D52-7B35-455B-88F1-70F11F495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sv-SE" dirty="0" err="1"/>
              <a:t>Key</a:t>
            </a:r>
            <a:r>
              <a:rPr lang="sv-SE" dirty="0"/>
              <a:t> </a:t>
            </a:r>
            <a:r>
              <a:rPr lang="sv-SE" dirty="0" err="1"/>
              <a:t>challenges</a:t>
            </a:r>
            <a:r>
              <a:rPr lang="sv-SE" dirty="0"/>
              <a:t> and </a:t>
            </a:r>
            <a:r>
              <a:rPr lang="sv-SE" dirty="0" err="1"/>
              <a:t>perspectives</a:t>
            </a:r>
            <a:endParaRPr lang="sv-SE" dirty="0"/>
          </a:p>
        </p:txBody>
      </p:sp>
      <p:pic>
        <p:nvPicPr>
          <p:cNvPr id="5" name="Picture 8" descr="Bildresultat för lund university logo download">
            <a:extLst>
              <a:ext uri="{FF2B5EF4-FFF2-40B4-BE49-F238E27FC236}">
                <a16:creationId xmlns:a16="http://schemas.microsoft.com/office/drawing/2014/main" id="{68B17F8A-3454-4FC8-B352-CCA355C87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331" y="5559495"/>
            <a:ext cx="3505200" cy="107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485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1FCC532-6480-323D-4C6A-48C0DC66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sv-SE" sz="5200"/>
              <a:t>Implications for moving forward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4BD50C-C12E-D794-F3F1-1DB5630DC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431" y="1239927"/>
            <a:ext cx="5596316" cy="4680583"/>
          </a:xfrm>
        </p:spPr>
        <p:txBody>
          <a:bodyPr anchor="ctr">
            <a:normAutofit/>
          </a:bodyPr>
          <a:lstStyle/>
          <a:p>
            <a:r>
              <a:rPr lang="sv-SE" sz="2000"/>
              <a:t>EU has introduced modernisation support funding in Horizon, instruments such as ERA Chair are part of this effort</a:t>
            </a:r>
          </a:p>
          <a:p>
            <a:endParaRPr lang="sv-SE" sz="2000"/>
          </a:p>
          <a:p>
            <a:r>
              <a:rPr lang="sv-SE" sz="2000"/>
              <a:t>The bulk of the resources for sustaining these efforts will have to be national</a:t>
            </a:r>
          </a:p>
          <a:p>
            <a:endParaRPr lang="sv-SE" sz="2000"/>
          </a:p>
          <a:p>
            <a:r>
              <a:rPr lang="sv-SE" sz="2000"/>
              <a:t>This requires hard decisions – which institutions will be progressed first and how</a:t>
            </a:r>
          </a:p>
          <a:p>
            <a:endParaRPr lang="sv-SE" sz="2000"/>
          </a:p>
        </p:txBody>
      </p:sp>
    </p:spTree>
    <p:extLst>
      <p:ext uri="{BB962C8B-B14F-4D97-AF65-F5344CB8AC3E}">
        <p14:creationId xmlns:p14="http://schemas.microsoft.com/office/powerpoint/2010/main" val="1648973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AD3710-94D9-2CA0-C3A0-64C788E00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dirty="0" err="1"/>
              <a:t>Priority</a:t>
            </a:r>
            <a:r>
              <a:rPr lang="sv-SE" dirty="0"/>
              <a:t> </a:t>
            </a:r>
            <a:r>
              <a:rPr lang="sv-SE" dirty="0" err="1"/>
              <a:t>setting</a:t>
            </a:r>
            <a:r>
              <a:rPr lang="sv-SE" dirty="0"/>
              <a:t> for </a:t>
            </a:r>
            <a:r>
              <a:rPr lang="sv-SE" dirty="0" err="1"/>
              <a:t>multilevel</a:t>
            </a:r>
            <a:r>
              <a:rPr lang="sv-SE" dirty="0"/>
              <a:t> </a:t>
            </a:r>
            <a:r>
              <a:rPr lang="sv-SE" dirty="0" err="1"/>
              <a:t>governance</a:t>
            </a:r>
            <a:r>
              <a:rPr lang="sv-SE" dirty="0"/>
              <a:t>	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6F2530-666D-903D-CE3F-C27125D42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SDGs and Grand </a:t>
            </a:r>
            <a:r>
              <a:rPr lang="sv-SE" dirty="0" err="1"/>
              <a:t>challenges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to be </a:t>
            </a:r>
            <a:r>
              <a:rPr lang="sv-SE" dirty="0" err="1"/>
              <a:t>interpreted</a:t>
            </a:r>
            <a:r>
              <a:rPr lang="sv-SE" dirty="0"/>
              <a:t> in national terms as </a:t>
            </a:r>
            <a:r>
              <a:rPr lang="sv-SE" dirty="0" err="1"/>
              <a:t>well</a:t>
            </a:r>
            <a:r>
              <a:rPr lang="sv-SE" dirty="0"/>
              <a:t> as regional/global terms</a:t>
            </a:r>
          </a:p>
          <a:p>
            <a:endParaRPr lang="sv-SE" dirty="0"/>
          </a:p>
          <a:p>
            <a:r>
              <a:rPr lang="sv-SE" dirty="0" err="1"/>
              <a:t>Modular</a:t>
            </a:r>
            <a:r>
              <a:rPr lang="sv-SE" dirty="0"/>
              <a:t> global </a:t>
            </a:r>
            <a:r>
              <a:rPr lang="sv-SE" dirty="0" err="1"/>
              <a:t>priorities</a:t>
            </a:r>
            <a:r>
              <a:rPr lang="sv-SE" dirty="0"/>
              <a:t> like SDGs and Grand Challenges </a:t>
            </a:r>
            <a:r>
              <a:rPr lang="sv-SE" dirty="0" err="1"/>
              <a:t>cannot</a:t>
            </a:r>
            <a:r>
              <a:rPr lang="sv-SE" dirty="0"/>
              <a:t> </a:t>
            </a:r>
            <a:r>
              <a:rPr lang="sv-SE" dirty="0" err="1"/>
              <a:t>entirely</a:t>
            </a:r>
            <a:r>
              <a:rPr lang="sv-SE" dirty="0"/>
              <a:t> </a:t>
            </a:r>
            <a:r>
              <a:rPr lang="sv-SE" dirty="0" err="1"/>
              <a:t>meet</a:t>
            </a:r>
            <a:r>
              <a:rPr lang="sv-SE" dirty="0"/>
              <a:t> the </a:t>
            </a:r>
            <a:r>
              <a:rPr lang="sv-SE" dirty="0" err="1"/>
              <a:t>priorities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individual</a:t>
            </a:r>
            <a:r>
              <a:rPr lang="sv-SE" dirty="0"/>
              <a:t> research systems- </a:t>
            </a:r>
            <a:r>
              <a:rPr lang="sv-SE" dirty="0" err="1"/>
              <a:t>some</a:t>
            </a:r>
            <a:r>
              <a:rPr lang="sv-SE" dirty="0"/>
              <a:t> attention </a:t>
            </a:r>
            <a:r>
              <a:rPr lang="sv-SE" dirty="0" err="1"/>
              <a:t>will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to be given to </a:t>
            </a:r>
            <a:r>
              <a:rPr lang="sv-SE" dirty="0" err="1"/>
              <a:t>identifying</a:t>
            </a:r>
            <a:r>
              <a:rPr lang="sv-SE" dirty="0"/>
              <a:t> and </a:t>
            </a:r>
            <a:r>
              <a:rPr lang="sv-SE" dirty="0" err="1"/>
              <a:t>funding</a:t>
            </a:r>
            <a:r>
              <a:rPr lang="sv-SE" dirty="0"/>
              <a:t> research and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national </a:t>
            </a:r>
            <a:r>
              <a:rPr lang="sv-SE" dirty="0" err="1"/>
              <a:t>interest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33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F6B1576-A6AB-45E9-B7C9-1F3E2F416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sv-SE" sz="4000"/>
              <a:t>Sources of data in this presentation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Platshållare för innehåll 2">
            <a:extLst>
              <a:ext uri="{FF2B5EF4-FFF2-40B4-BE49-F238E27FC236}">
                <a16:creationId xmlns:a16="http://schemas.microsoft.com/office/drawing/2014/main" id="{783C7FC4-BF35-98B8-146F-FB023920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357879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681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85D8A66-3238-344E-57E7-6DD4C2844E5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CF021E-BA2F-4C39-8F31-BD0B016CB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err="1"/>
              <a:t>Multilevel</a:t>
            </a:r>
            <a:r>
              <a:rPr lang="sv-SE"/>
              <a:t> </a:t>
            </a:r>
            <a:r>
              <a:rPr lang="sv-SE" err="1"/>
              <a:t>governance</a:t>
            </a:r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02FDDDB2-A643-C88D-F51F-BC46F53AB8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649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02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74BCA02-0CD4-A201-45BD-8348E0C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v-SE" sz="4800" dirty="0" err="1"/>
              <a:t>Multilevel</a:t>
            </a:r>
            <a:r>
              <a:rPr lang="sv-SE" sz="4800" dirty="0"/>
              <a:t> </a:t>
            </a:r>
            <a:r>
              <a:rPr lang="sv-SE" sz="4800" dirty="0" err="1"/>
              <a:t>governance</a:t>
            </a:r>
            <a:r>
              <a:rPr lang="sv-SE" sz="4800" dirty="0"/>
              <a:t>: </a:t>
            </a:r>
            <a:r>
              <a:rPr lang="sv-SE" sz="4800" dirty="0" err="1"/>
              <a:t>pathways</a:t>
            </a:r>
            <a:r>
              <a:rPr lang="sv-SE" sz="4800" dirty="0"/>
              <a:t> to </a:t>
            </a:r>
            <a:r>
              <a:rPr lang="sv-SE" sz="4800" dirty="0" err="1"/>
              <a:t>institutional</a:t>
            </a:r>
            <a:r>
              <a:rPr lang="sv-SE" sz="4800" dirty="0"/>
              <a:t> </a:t>
            </a:r>
            <a:r>
              <a:rPr lang="sv-SE" sz="4800" dirty="0" err="1"/>
              <a:t>impacts</a:t>
            </a:r>
            <a:endParaRPr lang="sv-SE" sz="48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57A953-0E19-B50F-64AF-9A91E7979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sv-SE" sz="1900"/>
              <a:t>The abstractions involved in multilevel governance impact on institutional reality</a:t>
            </a:r>
          </a:p>
          <a:p>
            <a:pPr lvl="1"/>
            <a:r>
              <a:rPr lang="sv-SE" sz="1900"/>
              <a:t>Primarily through funding – most of the major reforms in science that came over the last 30 years have been implemented and institutionalised via project funding</a:t>
            </a:r>
          </a:p>
          <a:p>
            <a:pPr lvl="1"/>
            <a:endParaRPr lang="sv-SE" sz="1900"/>
          </a:p>
          <a:p>
            <a:pPr lvl="1"/>
            <a:r>
              <a:rPr lang="sv-SE" sz="1900"/>
              <a:t>Initially this approach impacted researchers and research groups mainly, recently the focus and impact is intended to be the university </a:t>
            </a:r>
          </a:p>
          <a:p>
            <a:pPr lvl="1"/>
            <a:endParaRPr lang="sv-SE" sz="1900"/>
          </a:p>
          <a:p>
            <a:pPr lvl="1"/>
            <a:r>
              <a:rPr lang="sv-SE" sz="1900"/>
              <a:t>Member states initiate and accelerate impacts through efforts to maximise return flow from membership fees and through adoption of regimes without due diligence on potential impacts on national research systems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829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94F3EDD-A677-9C40-4D74-EF1F81EE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sv-SE" sz="5200" dirty="0"/>
              <a:t>Research </a:t>
            </a:r>
            <a:r>
              <a:rPr lang="sv-SE" sz="5200" dirty="0" err="1"/>
              <a:t>excellence</a:t>
            </a:r>
            <a:r>
              <a:rPr lang="sv-SE" sz="5200" dirty="0"/>
              <a:t> </a:t>
            </a:r>
            <a:r>
              <a:rPr lang="sv-SE" sz="5200" i="1" dirty="0" err="1"/>
              <a:t>qua</a:t>
            </a:r>
            <a:r>
              <a:rPr lang="sv-SE" sz="5200" dirty="0"/>
              <a:t> </a:t>
            </a:r>
            <a:r>
              <a:rPr lang="sv-SE" sz="5200" dirty="0" err="1"/>
              <a:t>indicator</a:t>
            </a:r>
            <a:r>
              <a:rPr lang="sv-SE" sz="5200" dirty="0"/>
              <a:t> for </a:t>
            </a:r>
            <a:r>
              <a:rPr lang="sv-SE" sz="5200" dirty="0" err="1"/>
              <a:t>individuals</a:t>
            </a:r>
            <a:endParaRPr lang="sv-SE" sz="52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D9E255-BCA8-DE90-F400-C398F29E6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sv-SE" sz="2000"/>
              <a:t>Individual excellence although previously considered to be an indicator that was applied ex post is now an ex ante indicator</a:t>
            </a:r>
          </a:p>
          <a:p>
            <a:endParaRPr lang="sv-SE" sz="2000"/>
          </a:p>
          <a:p>
            <a:r>
              <a:rPr lang="sv-SE" sz="2000"/>
              <a:t>The level of field specificness allowed in measuring excellence is reduced in order to promote comparability across fields</a:t>
            </a:r>
          </a:p>
          <a:p>
            <a:endParaRPr lang="sv-SE" sz="2000"/>
          </a:p>
          <a:p>
            <a:r>
              <a:rPr lang="sv-SE" sz="2000"/>
              <a:t>Publication practices, mobility, mentorship profile, funding id and research ethics are part of the portfolio of indicators used to measure individual excellence</a:t>
            </a:r>
          </a:p>
        </p:txBody>
      </p:sp>
    </p:spTree>
    <p:extLst>
      <p:ext uri="{BB962C8B-B14F-4D97-AF65-F5344CB8AC3E}">
        <p14:creationId xmlns:p14="http://schemas.microsoft.com/office/powerpoint/2010/main" val="1487285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6A44B7F-3AA5-A892-2B29-CA3D06A7B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sv-SE" sz="5200"/>
              <a:t>Research Excellence: From individual to institutional performance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739FF7-31A3-AAF6-9BA6-033CC38C8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sv-SE" sz="2000"/>
              <a:t>The introduction of excellence funding has institutionalised excellence as a performance indicator for individuals, research groups and more recently universities</a:t>
            </a:r>
          </a:p>
          <a:p>
            <a:endParaRPr lang="sv-SE" sz="2000"/>
          </a:p>
          <a:p>
            <a:r>
              <a:rPr lang="sv-SE" sz="2000"/>
              <a:t>Although there is still contestation in some corners of the academy the institutionalisation of excellence qua indicator continues</a:t>
            </a:r>
          </a:p>
          <a:p>
            <a:endParaRPr lang="sv-SE" sz="2000"/>
          </a:p>
          <a:p>
            <a:r>
              <a:rPr lang="sv-SE" sz="2000"/>
              <a:t>The current phase is that of institutional excellence</a:t>
            </a:r>
          </a:p>
        </p:txBody>
      </p:sp>
    </p:spTree>
    <p:extLst>
      <p:ext uri="{BB962C8B-B14F-4D97-AF65-F5344CB8AC3E}">
        <p14:creationId xmlns:p14="http://schemas.microsoft.com/office/powerpoint/2010/main" val="360649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9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624BB2CD-6033-417F-AC1C-19D1816B6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699899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B4B273-572C-45AE-93CB-53BC976C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0674" y="540167"/>
            <a:ext cx="4769893" cy="2135867"/>
          </a:xfrm>
        </p:spPr>
        <p:txBody>
          <a:bodyPr anchor="b">
            <a:normAutofit/>
          </a:bodyPr>
          <a:lstStyle/>
          <a:p>
            <a:r>
              <a:rPr lang="sv-SE" sz="3700" dirty="0"/>
              <a:t>RESEARCH ORGANISATION: EXCELLENCE</a:t>
            </a:r>
          </a:p>
        </p:txBody>
      </p:sp>
      <p:sp>
        <p:nvSpPr>
          <p:cNvPr id="35" name="Rectangle 25">
            <a:extLst>
              <a:ext uri="{FF2B5EF4-FFF2-40B4-BE49-F238E27FC236}">
                <a16:creationId xmlns:a16="http://schemas.microsoft.com/office/drawing/2014/main" id="{CE264199-3E50-4B88-85D8-BB63D0AC7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9426" y="706068"/>
            <a:ext cx="2770222" cy="658897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0" tIns="0" rIns="0" bIns="0" numCol="1" spcCol="3810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" name="Rectangle 27">
            <a:extLst>
              <a:ext uri="{FF2B5EF4-FFF2-40B4-BE49-F238E27FC236}">
                <a16:creationId xmlns:a16="http://schemas.microsoft.com/office/drawing/2014/main" id="{8B9C3EB9-F9BE-462B-A1DE-DE39CE031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876215" y="5486398"/>
            <a:ext cx="2770205" cy="658897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0" tIns="0" rIns="0" bIns="0" numCol="1" spcCol="3810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5" name="Bild 14" descr="Världen">
            <a:extLst>
              <a:ext uri="{FF2B5EF4-FFF2-40B4-BE49-F238E27FC236}">
                <a16:creationId xmlns:a16="http://schemas.microsoft.com/office/drawing/2014/main" id="{C3B51F98-524E-4EA0-AE27-F9644F6C4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76214" y="2835790"/>
            <a:ext cx="2770207" cy="2770207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33550-385A-44F8-AC06-C1BF92054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0674" y="2880452"/>
            <a:ext cx="4769893" cy="3095445"/>
          </a:xfrm>
        </p:spPr>
        <p:txBody>
          <a:bodyPr anchor="t"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000" dirty="0"/>
              <a:t>Transparent </a:t>
            </a:r>
            <a:r>
              <a:rPr lang="sv-SE" sz="2000" dirty="0" err="1"/>
              <a:t>recruitment</a:t>
            </a:r>
            <a:r>
              <a:rPr lang="sv-SE" sz="2000" dirty="0"/>
              <a:t> and </a:t>
            </a:r>
            <a:r>
              <a:rPr lang="sv-SE" sz="2000" dirty="0" err="1"/>
              <a:t>selection</a:t>
            </a:r>
            <a:r>
              <a:rPr lang="sv-SE" sz="2000" dirty="0"/>
              <a:t> </a:t>
            </a:r>
            <a:r>
              <a:rPr lang="sv-SE" sz="2000" dirty="0" err="1"/>
              <a:t>routines</a:t>
            </a:r>
            <a:r>
              <a:rPr lang="sv-SE" sz="2000" dirty="0"/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000" dirty="0" err="1"/>
              <a:t>Significant</a:t>
            </a:r>
            <a:r>
              <a:rPr lang="sv-SE" sz="2000" dirty="0"/>
              <a:t> </a:t>
            </a:r>
            <a:r>
              <a:rPr lang="sv-SE" sz="2000" dirty="0" err="1"/>
              <a:t>percentage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faculty</a:t>
            </a:r>
            <a:r>
              <a:rPr lang="sv-SE" sz="2000" dirty="0"/>
              <a:t> </a:t>
            </a:r>
            <a:r>
              <a:rPr lang="sv-SE" sz="2000" dirty="0" err="1"/>
              <a:t>have</a:t>
            </a:r>
            <a:r>
              <a:rPr lang="sv-SE" sz="2000" dirty="0"/>
              <a:t> </a:t>
            </a:r>
            <a:r>
              <a:rPr lang="sv-SE" sz="2000" dirty="0" err="1"/>
              <a:t>been</a:t>
            </a:r>
            <a:r>
              <a:rPr lang="sv-SE" sz="2000" dirty="0"/>
              <a:t> </a:t>
            </a:r>
            <a:r>
              <a:rPr lang="sv-SE" sz="2000" dirty="0" err="1"/>
              <a:t>trained</a:t>
            </a:r>
            <a:r>
              <a:rPr lang="sv-SE" sz="2000" dirty="0"/>
              <a:t> </a:t>
            </a:r>
            <a:r>
              <a:rPr lang="sv-SE" sz="2000" dirty="0" err="1"/>
              <a:t>elsewhere</a:t>
            </a:r>
            <a:endParaRPr lang="sv-SE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000" dirty="0"/>
              <a:t>Gender </a:t>
            </a:r>
            <a:r>
              <a:rPr lang="sv-SE" sz="2000" dirty="0" err="1"/>
              <a:t>equality</a:t>
            </a:r>
            <a:r>
              <a:rPr lang="sv-SE" sz="2000" dirty="0"/>
              <a:t> and </a:t>
            </a:r>
            <a:r>
              <a:rPr lang="sv-SE" sz="2000" dirty="0" err="1"/>
              <a:t>diversity</a:t>
            </a:r>
            <a:r>
              <a:rPr lang="sv-SE" sz="2000" dirty="0"/>
              <a:t> (research teams and </a:t>
            </a:r>
            <a:r>
              <a:rPr lang="sv-SE" sz="2000" dirty="0" err="1"/>
              <a:t>leadership</a:t>
            </a:r>
            <a:r>
              <a:rPr lang="sv-SE" sz="2000" dirty="0"/>
              <a:t>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000" dirty="0" err="1"/>
              <a:t>Structured</a:t>
            </a:r>
            <a:r>
              <a:rPr lang="sv-SE" sz="2000" dirty="0"/>
              <a:t> </a:t>
            </a:r>
            <a:r>
              <a:rPr lang="sv-SE" sz="2000" dirty="0" err="1"/>
              <a:t>career</a:t>
            </a:r>
            <a:r>
              <a:rPr lang="sv-SE" sz="2000" dirty="0"/>
              <a:t> </a:t>
            </a:r>
            <a:r>
              <a:rPr lang="sv-SE" sz="2000" dirty="0" err="1"/>
              <a:t>paths</a:t>
            </a:r>
            <a:r>
              <a:rPr lang="sv-SE" sz="2000" dirty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sv-SE" sz="20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085D7B9-E066-4923-8CB7-294BF3062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443840-A796-4C43-8DC1-1B738EFEC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5193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890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 fontScale="90000"/>
          </a:bodyPr>
          <a:lstStyle/>
          <a:p>
            <a:br>
              <a:rPr lang="sv-SE" sz="5400" dirty="0"/>
            </a:br>
            <a:r>
              <a:rPr lang="sv-SE" dirty="0" err="1"/>
              <a:t>Indicators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Organisational</a:t>
            </a:r>
            <a:r>
              <a:rPr lang="sv-SE" dirty="0"/>
              <a:t> </a:t>
            </a:r>
            <a:r>
              <a:rPr lang="sv-SE" dirty="0" err="1"/>
              <a:t>excellence</a:t>
            </a:r>
            <a:r>
              <a:rPr lang="sv-SE" sz="5400" dirty="0"/>
              <a:t>	</a:t>
            </a:r>
          </a:p>
        </p:txBody>
      </p:sp>
      <p:pic>
        <p:nvPicPr>
          <p:cNvPr id="5" name="Picture 4" descr="Large skydiving group mid-air">
            <a:extLst>
              <a:ext uri="{FF2B5EF4-FFF2-40B4-BE49-F238E27FC236}">
                <a16:creationId xmlns:a16="http://schemas.microsoft.com/office/drawing/2014/main" id="{3E2500FE-C242-710A-E651-E63ECD0DCA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03" r="2683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lnSpcReduction="10000"/>
          </a:bodyPr>
          <a:lstStyle/>
          <a:p>
            <a:r>
              <a:rPr lang="sv-SE" sz="2000" dirty="0"/>
              <a:t>Staff </a:t>
            </a:r>
            <a:r>
              <a:rPr lang="sv-SE" sz="2000" dirty="0" err="1"/>
              <a:t>with</a:t>
            </a:r>
            <a:r>
              <a:rPr lang="sv-SE" sz="2000" dirty="0"/>
              <a:t> </a:t>
            </a:r>
            <a:r>
              <a:rPr lang="sv-SE" sz="2000" dirty="0" err="1"/>
              <a:t>demonstrated</a:t>
            </a:r>
            <a:r>
              <a:rPr lang="sv-SE" sz="2000" dirty="0"/>
              <a:t> </a:t>
            </a:r>
            <a:r>
              <a:rPr lang="sv-SE" sz="2000" dirty="0" err="1"/>
              <a:t>ability</a:t>
            </a:r>
            <a:r>
              <a:rPr lang="sv-SE" sz="2000" dirty="0"/>
              <a:t> to </a:t>
            </a:r>
            <a:r>
              <a:rPr lang="sv-SE" sz="2000" dirty="0" err="1"/>
              <a:t>attract</a:t>
            </a:r>
            <a:r>
              <a:rPr lang="sv-SE" sz="2000" dirty="0"/>
              <a:t> </a:t>
            </a:r>
            <a:r>
              <a:rPr lang="sv-SE" sz="2000" dirty="0" err="1"/>
              <a:t>project</a:t>
            </a:r>
            <a:r>
              <a:rPr lang="sv-SE" sz="2000" dirty="0"/>
              <a:t> </a:t>
            </a:r>
            <a:r>
              <a:rPr lang="sv-SE" sz="2000" dirty="0" err="1"/>
              <a:t>funding</a:t>
            </a:r>
            <a:r>
              <a:rPr lang="sv-SE" sz="2000" dirty="0"/>
              <a:t> (EU, national, </a:t>
            </a:r>
            <a:r>
              <a:rPr lang="sv-SE" sz="2000" dirty="0" err="1"/>
              <a:t>etc</a:t>
            </a:r>
            <a:r>
              <a:rPr lang="sv-SE" sz="2000" dirty="0"/>
              <a:t>)</a:t>
            </a:r>
          </a:p>
          <a:p>
            <a:endParaRPr lang="sv-SE" sz="2000" dirty="0"/>
          </a:p>
          <a:p>
            <a:r>
              <a:rPr lang="sv-SE" sz="2000" dirty="0" err="1"/>
              <a:t>Infrastructure</a:t>
            </a:r>
            <a:r>
              <a:rPr lang="sv-SE" sz="2000" dirty="0"/>
              <a:t> to support </a:t>
            </a:r>
            <a:r>
              <a:rPr lang="sv-SE" sz="2000" dirty="0" err="1"/>
              <a:t>open</a:t>
            </a:r>
            <a:r>
              <a:rPr lang="sv-SE" sz="2000" dirty="0"/>
              <a:t> research </a:t>
            </a:r>
            <a:r>
              <a:rPr lang="sv-SE" sz="2000" dirty="0" err="1"/>
              <a:t>practices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Infrastructure</a:t>
            </a:r>
            <a:r>
              <a:rPr lang="sv-SE" sz="2000" dirty="0"/>
              <a:t>  and </a:t>
            </a:r>
            <a:r>
              <a:rPr lang="sv-SE" sz="2000" dirty="0" err="1"/>
              <a:t>protocols</a:t>
            </a:r>
            <a:r>
              <a:rPr lang="sv-SE" sz="2000" dirty="0"/>
              <a:t> to support research </a:t>
            </a:r>
            <a:r>
              <a:rPr lang="sv-SE" sz="2000" dirty="0" err="1"/>
              <a:t>integrity</a:t>
            </a:r>
            <a:r>
              <a:rPr lang="sv-SE" sz="2000" dirty="0"/>
              <a:t> </a:t>
            </a:r>
          </a:p>
          <a:p>
            <a:endParaRPr lang="sv-SE" sz="2000" dirty="0"/>
          </a:p>
          <a:p>
            <a:r>
              <a:rPr lang="sv-SE" sz="2000" dirty="0" err="1"/>
              <a:t>Measures</a:t>
            </a:r>
            <a:r>
              <a:rPr lang="sv-SE" sz="2000" dirty="0"/>
              <a:t> for </a:t>
            </a:r>
            <a:r>
              <a:rPr lang="sv-SE" sz="2000" dirty="0" err="1"/>
              <a:t>improving</a:t>
            </a:r>
            <a:r>
              <a:rPr lang="sv-SE" sz="2000" dirty="0"/>
              <a:t> the </a:t>
            </a:r>
            <a:r>
              <a:rPr lang="sv-SE" sz="2000" dirty="0" err="1"/>
              <a:t>quality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research management and </a:t>
            </a:r>
            <a:r>
              <a:rPr lang="sv-SE" sz="2000" dirty="0" err="1"/>
              <a:t>leadership</a:t>
            </a:r>
            <a:r>
              <a:rPr lang="sv-SE" sz="2000" dirty="0"/>
              <a:t> </a:t>
            </a:r>
          </a:p>
          <a:p>
            <a:endParaRPr lang="sv-SE" sz="1900" dirty="0"/>
          </a:p>
          <a:p>
            <a:endParaRPr lang="sv-SE" sz="1900" dirty="0"/>
          </a:p>
        </p:txBody>
      </p:sp>
    </p:spTree>
    <p:extLst>
      <p:ext uri="{BB962C8B-B14F-4D97-AF65-F5344CB8AC3E}">
        <p14:creationId xmlns:p14="http://schemas.microsoft.com/office/powerpoint/2010/main" val="1523730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30DDC-94D5-C294-42EC-8B14C4E34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82BD0E-879F-706B-D9B4-E7B84C187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 fontScale="90000"/>
          </a:bodyPr>
          <a:lstStyle/>
          <a:p>
            <a:br>
              <a:rPr lang="sv-SE" sz="5400" dirty="0"/>
            </a:br>
            <a:r>
              <a:rPr lang="sv-SE" dirty="0" err="1"/>
              <a:t>Indicators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Organisational</a:t>
            </a:r>
            <a:r>
              <a:rPr lang="sv-SE" dirty="0"/>
              <a:t> </a:t>
            </a:r>
            <a:r>
              <a:rPr lang="sv-SE" dirty="0" err="1"/>
              <a:t>excellence</a:t>
            </a:r>
            <a:r>
              <a:rPr lang="sv-SE" sz="5400" dirty="0"/>
              <a:t>	</a:t>
            </a:r>
          </a:p>
        </p:txBody>
      </p:sp>
      <p:pic>
        <p:nvPicPr>
          <p:cNvPr id="5" name="Picture 4" descr="Large skydiving group mid-air">
            <a:extLst>
              <a:ext uri="{FF2B5EF4-FFF2-40B4-BE49-F238E27FC236}">
                <a16:creationId xmlns:a16="http://schemas.microsoft.com/office/drawing/2014/main" id="{1453583B-6198-0172-80EA-6E18827E93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03" r="2683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4DF8AD-8FED-1576-CCFC-31270095E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sv-SE" sz="2000" dirty="0" err="1"/>
              <a:t>Increasingly</a:t>
            </a:r>
            <a:r>
              <a:rPr lang="sv-SE" sz="2000" dirty="0"/>
              <a:t>, it is </a:t>
            </a:r>
            <a:r>
              <a:rPr lang="sv-SE" sz="2000" dirty="0" err="1"/>
              <a:t>expected</a:t>
            </a:r>
            <a:r>
              <a:rPr lang="sv-SE" sz="2000" dirty="0"/>
              <a:t> </a:t>
            </a:r>
            <a:r>
              <a:rPr lang="sv-SE" sz="2000" dirty="0" err="1"/>
              <a:t>that</a:t>
            </a:r>
            <a:r>
              <a:rPr lang="sv-SE" sz="2000" dirty="0"/>
              <a:t> </a:t>
            </a:r>
            <a:r>
              <a:rPr lang="sv-SE" sz="2000" dirty="0" err="1"/>
              <a:t>admin</a:t>
            </a:r>
            <a:r>
              <a:rPr lang="sv-SE" sz="2000" dirty="0"/>
              <a:t> support </a:t>
            </a:r>
            <a:r>
              <a:rPr lang="sv-SE" sz="2000" dirty="0" err="1"/>
              <a:t>staff</a:t>
            </a:r>
            <a:r>
              <a:rPr lang="sv-SE" sz="2000" dirty="0"/>
              <a:t> </a:t>
            </a:r>
            <a:r>
              <a:rPr lang="sv-SE" sz="2000" dirty="0" err="1"/>
              <a:t>have</a:t>
            </a:r>
            <a:r>
              <a:rPr lang="sv-SE" sz="2000" dirty="0"/>
              <a:t> </a:t>
            </a:r>
            <a:r>
              <a:rPr lang="sv-SE" sz="2000" dirty="0" err="1"/>
              <a:t>also</a:t>
            </a:r>
            <a:r>
              <a:rPr lang="sv-SE" sz="2000" dirty="0"/>
              <a:t> </a:t>
            </a:r>
            <a:r>
              <a:rPr lang="sv-SE" sz="2000" dirty="0" err="1"/>
              <a:t>some</a:t>
            </a:r>
            <a:r>
              <a:rPr lang="sv-SE" sz="2000" dirty="0"/>
              <a:t> </a:t>
            </a:r>
            <a:r>
              <a:rPr lang="sv-SE" sz="2000" dirty="0" err="1"/>
              <a:t>experience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mobility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Master’s</a:t>
            </a:r>
            <a:r>
              <a:rPr lang="sv-SE" sz="2000" dirty="0"/>
              <a:t> and PhD </a:t>
            </a:r>
            <a:r>
              <a:rPr lang="sv-SE" sz="2000" dirty="0" err="1"/>
              <a:t>programmes</a:t>
            </a:r>
            <a:r>
              <a:rPr lang="sv-SE" sz="2000" dirty="0"/>
              <a:t> </a:t>
            </a:r>
            <a:r>
              <a:rPr lang="sv-SE" sz="2000" dirty="0" err="1"/>
              <a:t>should</a:t>
            </a:r>
            <a:r>
              <a:rPr lang="sv-SE" sz="2000" dirty="0"/>
              <a:t> </a:t>
            </a:r>
            <a:r>
              <a:rPr lang="sv-SE" sz="2000" dirty="0" err="1"/>
              <a:t>include</a:t>
            </a:r>
            <a:r>
              <a:rPr lang="sv-SE" sz="2000" dirty="0"/>
              <a:t> </a:t>
            </a:r>
            <a:r>
              <a:rPr lang="sv-SE" sz="2000" dirty="0" err="1"/>
              <a:t>some</a:t>
            </a:r>
            <a:r>
              <a:rPr lang="sv-SE" sz="2000" dirty="0"/>
              <a:t> element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internationalisation</a:t>
            </a:r>
            <a:r>
              <a:rPr lang="sv-SE" sz="2000" dirty="0"/>
              <a:t> </a:t>
            </a:r>
          </a:p>
          <a:p>
            <a:endParaRPr lang="sv-SE" sz="2000" dirty="0"/>
          </a:p>
          <a:p>
            <a:r>
              <a:rPr lang="sv-SE" sz="2000" dirty="0" err="1"/>
              <a:t>Teaching</a:t>
            </a:r>
            <a:r>
              <a:rPr lang="sv-SE" sz="2000" dirty="0"/>
              <a:t> </a:t>
            </a:r>
            <a:r>
              <a:rPr lang="sv-SE" sz="2000" dirty="0" err="1"/>
              <a:t>programmes</a:t>
            </a:r>
            <a:r>
              <a:rPr lang="sv-SE" sz="2000" dirty="0"/>
              <a:t> </a:t>
            </a:r>
            <a:r>
              <a:rPr lang="sv-SE" sz="2000" dirty="0" err="1"/>
              <a:t>should</a:t>
            </a:r>
            <a:r>
              <a:rPr lang="sv-SE" sz="2000" dirty="0"/>
              <a:t> be Bologna </a:t>
            </a:r>
            <a:r>
              <a:rPr lang="sv-SE" sz="2000" dirty="0" err="1"/>
              <a:t>compliant</a:t>
            </a:r>
            <a:r>
              <a:rPr lang="sv-SE" sz="2000" dirty="0"/>
              <a:t> and </a:t>
            </a:r>
            <a:r>
              <a:rPr lang="sv-SE" sz="2000" dirty="0" err="1"/>
              <a:t>routines</a:t>
            </a:r>
            <a:r>
              <a:rPr lang="sv-SE" sz="2000" dirty="0"/>
              <a:t> for </a:t>
            </a:r>
            <a:r>
              <a:rPr lang="sv-SE" sz="2000" dirty="0" err="1"/>
              <a:t>quality</a:t>
            </a:r>
            <a:r>
              <a:rPr lang="sv-SE" sz="2000" dirty="0"/>
              <a:t> </a:t>
            </a:r>
            <a:r>
              <a:rPr lang="sv-SE" sz="2000" dirty="0" err="1"/>
              <a:t>assurance</a:t>
            </a:r>
            <a:r>
              <a:rPr lang="sv-SE" sz="2000" dirty="0"/>
              <a:t> </a:t>
            </a:r>
            <a:r>
              <a:rPr lang="sv-SE" sz="2000" dirty="0" err="1"/>
              <a:t>should</a:t>
            </a:r>
            <a:r>
              <a:rPr lang="sv-SE" sz="2000" dirty="0"/>
              <a:t> be </a:t>
            </a:r>
            <a:r>
              <a:rPr lang="sv-SE" sz="2000" dirty="0" err="1"/>
              <a:t>built</a:t>
            </a:r>
            <a:r>
              <a:rPr lang="sv-SE" sz="2000" dirty="0"/>
              <a:t> </a:t>
            </a:r>
            <a:r>
              <a:rPr lang="sv-SE" sz="2000" dirty="0" err="1"/>
              <a:t>into</a:t>
            </a:r>
            <a:r>
              <a:rPr lang="sv-SE" sz="2000" dirty="0"/>
              <a:t> </a:t>
            </a:r>
            <a:r>
              <a:rPr lang="sv-SE" sz="2000" dirty="0" err="1"/>
              <a:t>teaching</a:t>
            </a:r>
            <a:r>
              <a:rPr lang="sv-SE" sz="2000" dirty="0"/>
              <a:t> </a:t>
            </a:r>
            <a:r>
              <a:rPr lang="sv-SE" sz="2000" dirty="0" err="1"/>
              <a:t>programmes</a:t>
            </a:r>
            <a:endParaRPr lang="sv-SE" sz="1900" dirty="0"/>
          </a:p>
          <a:p>
            <a:endParaRPr lang="sv-SE" sz="1900" dirty="0"/>
          </a:p>
        </p:txBody>
      </p:sp>
    </p:spTree>
    <p:extLst>
      <p:ext uri="{BB962C8B-B14F-4D97-AF65-F5344CB8AC3E}">
        <p14:creationId xmlns:p14="http://schemas.microsoft.com/office/powerpoint/2010/main" val="419678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558</Words>
  <Application>Microsoft Office PowerPoint</Application>
  <PresentationFormat>Bredbild</PresentationFormat>
  <Paragraphs>63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Helvetica Neue Medium</vt:lpstr>
      <vt:lpstr>Office-tema</vt:lpstr>
      <vt:lpstr>Office-tema</vt:lpstr>
      <vt:lpstr>Office-tema</vt:lpstr>
      <vt:lpstr>Leveraging multilevel governance for excellence </vt:lpstr>
      <vt:lpstr>Sources of data in this presentation</vt:lpstr>
      <vt:lpstr>Multilevel governance</vt:lpstr>
      <vt:lpstr>Multilevel governance: pathways to institutional impacts</vt:lpstr>
      <vt:lpstr>Research excellence qua indicator for individuals</vt:lpstr>
      <vt:lpstr>Research Excellence: From individual to institutional performance</vt:lpstr>
      <vt:lpstr>RESEARCH ORGANISATION: EXCELLENCE</vt:lpstr>
      <vt:lpstr> Indicators of Organisational excellence </vt:lpstr>
      <vt:lpstr> Indicators of Organisational excellence </vt:lpstr>
      <vt:lpstr>Implications for moving forward </vt:lpstr>
      <vt:lpstr>Priority setting for multilevel governance </vt:lpstr>
    </vt:vector>
  </TitlesOfParts>
  <Company>Lunds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Merle Jacob</dc:creator>
  <cp:lastModifiedBy>Merle Jacob</cp:lastModifiedBy>
  <cp:revision>4</cp:revision>
  <dcterms:created xsi:type="dcterms:W3CDTF">2025-09-09T13:58:42Z</dcterms:created>
  <dcterms:modified xsi:type="dcterms:W3CDTF">2025-09-10T14:46:40Z</dcterms:modified>
</cp:coreProperties>
</file>