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48" r:id="rId2"/>
  </p:sldMasterIdLst>
  <p:notesMasterIdLst>
    <p:notesMasterId r:id="rId14"/>
  </p:notesMasterIdLst>
  <p:sldIdLst>
    <p:sldId id="299" r:id="rId3"/>
    <p:sldId id="310" r:id="rId4"/>
    <p:sldId id="300" r:id="rId5"/>
    <p:sldId id="301" r:id="rId6"/>
    <p:sldId id="302" r:id="rId7"/>
    <p:sldId id="303" r:id="rId8"/>
    <p:sldId id="311" r:id="rId9"/>
    <p:sldId id="309" r:id="rId10"/>
    <p:sldId id="305" r:id="rId11"/>
    <p:sldId id="304" r:id="rId12"/>
    <p:sldId id="308" r:id="rId13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AE90BF7-6C82-4B7A-8BF9-D81CCCA7B520}">
          <p14:sldIdLst>
            <p14:sldId id="299"/>
            <p14:sldId id="310"/>
            <p14:sldId id="300"/>
            <p14:sldId id="301"/>
            <p14:sldId id="302"/>
            <p14:sldId id="303"/>
            <p14:sldId id="311"/>
            <p14:sldId id="309"/>
            <p14:sldId id="305"/>
            <p14:sldId id="304"/>
            <p14:sldId id="308"/>
          </p14:sldIdLst>
        </p14:section>
        <p14:section name="Innenseiten" id="{148AAF3E-D737-4ED7-A248-333D220C20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E9B"/>
    <a:srgbClr val="2B3D46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/>
    <p:restoredTop sz="96425"/>
  </p:normalViewPr>
  <p:slideViewPr>
    <p:cSldViewPr snapToGrid="0">
      <p:cViewPr varScale="1">
        <p:scale>
          <a:sx n="61" d="100"/>
          <a:sy n="61" d="100"/>
        </p:scale>
        <p:origin x="9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2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E44C0-0078-4A6E-B9B3-0A331657B2F4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0FD01-E262-4E74-8DC9-4436F9CC8BA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9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D01-E262-4E74-8DC9-4436F9CC8BA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67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>
            <a:extLst>
              <a:ext uri="{FF2B5EF4-FFF2-40B4-BE49-F238E27FC236}">
                <a16:creationId xmlns:a16="http://schemas.microsoft.com/office/drawing/2014/main" id="{BC456B64-A2A8-6664-ABD8-FF6A66C256C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1"/>
          <a:stretch/>
        </p:blipFill>
        <p:spPr bwMode="auto">
          <a:xfrm>
            <a:off x="1" y="2431816"/>
            <a:ext cx="12192000" cy="49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81391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476425"/>
            <a:ext cx="11390312" cy="1727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steht der Titel der </a:t>
            </a:r>
            <a:br>
              <a:rPr lang="de-DE" dirty="0" smtClean="0"/>
            </a:br>
            <a:r>
              <a:rPr lang="de-DE" dirty="0" smtClean="0"/>
              <a:t>Präsentation bis zu x Zeilen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271948"/>
            <a:ext cx="8294578" cy="115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Hier ist Platz für Name, Vorname, Datum, Veranstaltung oder andere Informationen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4761818"/>
            <a:ext cx="1085850" cy="9048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06" y="268049"/>
            <a:ext cx="2547374" cy="8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5AC35AB-0095-6C21-F528-044BC692E0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338" y="1819331"/>
            <a:ext cx="11479212" cy="470620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575195BF-1010-6D11-3744-3308CFC06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404071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1052512"/>
            <a:ext cx="7542833" cy="55936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4634" y="1052513"/>
            <a:ext cx="3769229" cy="4891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138" y="6033350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454167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1808163"/>
            <a:ext cx="7542833" cy="48379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4634" y="1808164"/>
            <a:ext cx="3769229" cy="4135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138" y="6033350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1ED59721-E1CE-88F7-23E3-FA5125EF0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741405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9888" y="1052513"/>
            <a:ext cx="7504964" cy="55936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9" y="1052513"/>
            <a:ext cx="3807290" cy="487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553" y="6033352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118867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10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1052512"/>
            <a:ext cx="3115605" cy="55936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0076" y="1813034"/>
            <a:ext cx="8032531" cy="4130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0076" y="6033350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0076" y="1052512"/>
            <a:ext cx="8032531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38560998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198" y="1052512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9936" y="1813034"/>
            <a:ext cx="5182671" cy="4130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198" y="2980144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9366" y="1052512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9366" y="2980144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4651" y="1052512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44651" y="2980144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</p:spTree>
    <p:extLst>
      <p:ext uri="{BB962C8B-B14F-4D97-AF65-F5344CB8AC3E}">
        <p14:creationId xmlns:p14="http://schemas.microsoft.com/office/powerpoint/2010/main" val="22577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39574E9-4F94-3A55-A22D-943616218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  <a:p>
            <a:pPr lvl="0"/>
            <a:r>
              <a:rPr lang="de-DE" dirty="0"/>
              <a:t>auch über zwei Spalten möglich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3D7F038-830D-C1B8-1D44-0E42E2E018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696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3D7F038-830D-C1B8-1D44-0E42E2E018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6CA7F861-08F8-41B0-7391-A6A97B5B5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  <a:p>
            <a:pPr lvl="0"/>
            <a:r>
              <a:rPr lang="de-DE" dirty="0"/>
              <a:t>auch über zwei Spalten möglich</a:t>
            </a:r>
          </a:p>
        </p:txBody>
      </p:sp>
    </p:spTree>
    <p:extLst>
      <p:ext uri="{BB962C8B-B14F-4D97-AF65-F5344CB8AC3E}">
        <p14:creationId xmlns:p14="http://schemas.microsoft.com/office/powerpoint/2010/main" val="164725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899ED8D-1502-730E-92BD-3ADBEEE6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4338" y="4632325"/>
            <a:ext cx="11374437" cy="1738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Textfeld für weitere Informationen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56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13">
            <a:extLst>
              <a:ext uri="{FF2B5EF4-FFF2-40B4-BE49-F238E27FC236}">
                <a16:creationId xmlns:a16="http://schemas.microsoft.com/office/drawing/2014/main" id="{32AA196B-D1C1-1D12-D4A4-6F0D2AD737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9947037"/>
              </p:ext>
            </p:extLst>
          </p:nvPr>
        </p:nvGraphicFramePr>
        <p:xfrm>
          <a:off x="397222" y="4716379"/>
          <a:ext cx="11444256" cy="2007829"/>
        </p:xfrm>
        <a:graphic>
          <a:graphicData uri="http://schemas.openxmlformats.org/drawingml/2006/table">
            <a:tbl>
              <a:tblPr bandRow="1">
                <a:noFill/>
                <a:effectLst/>
                <a:tableStyleId>{5C22544A-7EE6-4342-B048-85BDC9FD1C3A}</a:tableStyleId>
              </a:tblPr>
              <a:tblGrid>
                <a:gridCol w="3814752">
                  <a:extLst>
                    <a:ext uri="{9D8B030D-6E8A-4147-A177-3AD203B41FA5}">
                      <a16:colId xmlns:a16="http://schemas.microsoft.com/office/drawing/2014/main" val="3867404354"/>
                    </a:ext>
                  </a:extLst>
                </a:gridCol>
                <a:gridCol w="3814752">
                  <a:extLst>
                    <a:ext uri="{9D8B030D-6E8A-4147-A177-3AD203B41FA5}">
                      <a16:colId xmlns:a16="http://schemas.microsoft.com/office/drawing/2014/main" val="852974716"/>
                    </a:ext>
                  </a:extLst>
                </a:gridCol>
                <a:gridCol w="3814752">
                  <a:extLst>
                    <a:ext uri="{9D8B030D-6E8A-4147-A177-3AD203B41FA5}">
                      <a16:colId xmlns:a16="http://schemas.microsoft.com/office/drawing/2014/main" val="2096373698"/>
                    </a:ext>
                  </a:extLst>
                </a:gridCol>
              </a:tblGrid>
              <a:tr h="415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Zeitstrahl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Helvetica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von – bis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Helvetica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979539"/>
                  </a:ext>
                </a:extLst>
              </a:tr>
              <a:tr h="15924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24691"/>
                  </a:ext>
                </a:extLst>
              </a:tr>
            </a:tbl>
          </a:graphicData>
        </a:graphic>
      </p:graphicFrame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BDBD22A5-839F-3216-4D1C-320556730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1073033"/>
            <a:ext cx="11434762" cy="336379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11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1141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A33754E4-F92F-3CB0-2B18-42AEF75EF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004" t="-2765" r="-3709" b="42537"/>
          <a:stretch/>
        </p:blipFill>
        <p:spPr>
          <a:xfrm>
            <a:off x="0" y="4237517"/>
            <a:ext cx="4542935" cy="2620484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476425"/>
            <a:ext cx="11390312" cy="1621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steht der Titel der</a:t>
            </a:r>
            <a:br>
              <a:rPr lang="de-DE" dirty="0" smtClean="0"/>
            </a:br>
            <a:r>
              <a:rPr lang="de-DE" dirty="0" smtClean="0"/>
              <a:t>Präsentation bis zu x Zeilen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271948"/>
            <a:ext cx="8294578" cy="115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Hier ist Platz für Name, Vorname, Datum, Veranstaltung oder andere Informationen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29" y="5757390"/>
            <a:ext cx="1085850" cy="90487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1" b="49359"/>
          <a:stretch/>
        </p:blipFill>
        <p:spPr>
          <a:xfrm>
            <a:off x="9984658" y="268049"/>
            <a:ext cx="1774722" cy="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+ CC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>
            <a:extLst>
              <a:ext uri="{FF2B5EF4-FFF2-40B4-BE49-F238E27FC236}">
                <a16:creationId xmlns:a16="http://schemas.microsoft.com/office/drawing/2014/main" id="{0A9DC420-9079-A08D-70BE-C05DC681D2E7}"/>
              </a:ext>
            </a:extLst>
          </p:cNvPr>
          <p:cNvSpPr/>
          <p:nvPr userDrawn="1"/>
        </p:nvSpPr>
        <p:spPr>
          <a:xfrm>
            <a:off x="226142" y="5760755"/>
            <a:ext cx="6961239" cy="103215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"/>
          <p:cNvSpPr txBox="1">
            <a:spLocks noChangeArrowheads="1"/>
          </p:cNvSpPr>
          <p:nvPr userDrawn="1"/>
        </p:nvSpPr>
        <p:spPr bwMode="auto">
          <a:xfrm>
            <a:off x="1378850" y="6138697"/>
            <a:ext cx="402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Creative </a:t>
            </a:r>
            <a:r>
              <a:rPr lang="de-DE" alt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Namensnennung 3.0 Deutschland </a:t>
            </a:r>
            <a:r>
              <a:rPr lang="de-DE" altLang="de-DE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http://creativecommons.org/licenses/by/3.0/de</a:t>
            </a:r>
          </a:p>
        </p:txBody>
      </p:sp>
      <p:pic>
        <p:nvPicPr>
          <p:cNvPr id="26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19108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523726"/>
            <a:ext cx="11390312" cy="25217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Abschluss-Seite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0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373" y="1052512"/>
            <a:ext cx="8032531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Definierte Farben: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378373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1623849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869325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4114801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5360277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597871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35465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373" y="5455899"/>
            <a:ext cx="8032531" cy="1241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Definierte Schrift:</a:t>
            </a:r>
            <a:br>
              <a:rPr lang="de-DE" dirty="0" smtClean="0"/>
            </a:br>
            <a:r>
              <a:rPr lang="de-DE" dirty="0" smtClean="0"/>
              <a:t>Arial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378373" y="3854670"/>
            <a:ext cx="1024758" cy="10247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73" y="3244270"/>
            <a:ext cx="8032531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Nicht definierte Farben: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623849" y="3854670"/>
            <a:ext cx="1024758" cy="1024758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2869325" y="3854670"/>
            <a:ext cx="1024758" cy="1024758"/>
          </a:xfrm>
          <a:prstGeom prst="rect">
            <a:avLst/>
          </a:prstGeom>
          <a:solidFill>
            <a:srgbClr val="2B3D4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114801" y="3854670"/>
            <a:ext cx="1024758" cy="1024758"/>
          </a:xfrm>
          <a:prstGeom prst="rect">
            <a:avLst/>
          </a:prstGeom>
          <a:solidFill>
            <a:srgbClr val="BBAE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6638D9-E2AE-D11F-3C23-1C6029A3C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273" b="42636"/>
          <a:stretch/>
        </p:blipFill>
        <p:spPr>
          <a:xfrm>
            <a:off x="2276019" y="2536394"/>
            <a:ext cx="9915982" cy="432160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8CDE892-05A9-8CF0-58CF-6622B345F75D}"/>
              </a:ext>
            </a:extLst>
          </p:cNvPr>
          <p:cNvSpPr/>
          <p:nvPr userDrawn="1"/>
        </p:nvSpPr>
        <p:spPr>
          <a:xfrm>
            <a:off x="367990" y="1346070"/>
            <a:ext cx="11619571" cy="265398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CDE892-05A9-8CF0-58CF-6622B345F75D}"/>
              </a:ext>
            </a:extLst>
          </p:cNvPr>
          <p:cNvSpPr/>
          <p:nvPr userDrawn="1"/>
        </p:nvSpPr>
        <p:spPr>
          <a:xfrm>
            <a:off x="520390" y="5984240"/>
            <a:ext cx="11467171" cy="68168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81391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20390" y="6015448"/>
            <a:ext cx="6842107" cy="650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Hier ist Platz für Name, Vorname, Datum, </a:t>
            </a:r>
          </a:p>
          <a:p>
            <a:pPr lvl="0"/>
            <a:r>
              <a:rPr lang="de-DE" dirty="0" smtClean="0"/>
              <a:t>Veranstaltung oder andere Informationen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523726"/>
            <a:ext cx="11390312" cy="25217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steht der Titel</a:t>
            </a:r>
            <a:br>
              <a:rPr lang="de-DE" dirty="0" smtClean="0"/>
            </a:br>
            <a:r>
              <a:rPr lang="de-DE" dirty="0" smtClean="0"/>
              <a:t>der Präsentation bis zu</a:t>
            </a:r>
            <a:br>
              <a:rPr lang="de-DE" dirty="0" smtClean="0"/>
            </a:br>
            <a:r>
              <a:rPr lang="de-DE" dirty="0" smtClean="0"/>
              <a:t>x Zeilen</a:t>
            </a:r>
            <a:endParaRPr lang="de-DE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460610"/>
            <a:ext cx="8123238" cy="23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Vorname, Name optional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29" y="5870607"/>
            <a:ext cx="1085850" cy="90487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06" y="268049"/>
            <a:ext cx="2547374" cy="8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nsei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39574E9-4F94-3A55-A22D-943616218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  <a:p>
            <a:pPr lvl="0"/>
            <a:r>
              <a:rPr lang="de-DE" dirty="0"/>
              <a:t>auch über zwei Spalten möglich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3D7F038-830D-C1B8-1D44-0E42E2E018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879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5831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F58EC802-D717-59FB-C349-3F71B520EE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310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825625"/>
            <a:ext cx="5521325" cy="2278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Objekt oder Text</a:t>
            </a:r>
          </a:p>
          <a:p>
            <a:pPr lvl="0"/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5831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Objekt oder Text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DBFB44D-DD92-2BE7-9DB6-4EF9B3B4E65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4338" y="4368103"/>
            <a:ext cx="5521325" cy="2278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Objekt oder Text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A6232481-4ADF-8464-C05B-8938C2D67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99836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3018804"/>
            <a:ext cx="3574895" cy="3627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44271" y="3018805"/>
            <a:ext cx="3574895" cy="3627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28D324B-5A53-8FF6-3C77-C9BC4296E8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74205" y="3018804"/>
            <a:ext cx="3574895" cy="3627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EDEFEF20-B82C-0EE9-BD25-70D8EB392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1808163"/>
            <a:ext cx="11441112" cy="10353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29571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3018804"/>
            <a:ext cx="3574895" cy="3627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44271" y="3018805"/>
            <a:ext cx="3574895" cy="3627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28D324B-5A53-8FF6-3C77-C9BC4296E8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74205" y="3018804"/>
            <a:ext cx="3574895" cy="3627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14338" y="788988"/>
            <a:ext cx="11434762" cy="211931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162097" y="3018804"/>
            <a:ext cx="0" cy="3627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8090339" y="3018804"/>
            <a:ext cx="0" cy="3627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651BB1-C032-EF94-C914-82069DAE8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338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405E5871-57FB-2F96-B60C-B715FBC35E3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56338" y="1825625"/>
            <a:ext cx="5592762" cy="4820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Diagramm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4899ED8D-1502-730E-92BD-3ADBEEE6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04823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A9DC420-9079-A08D-70BE-C05DC681D2E7}"/>
              </a:ext>
            </a:extLst>
          </p:cNvPr>
          <p:cNvSpPr/>
          <p:nvPr userDrawn="1"/>
        </p:nvSpPr>
        <p:spPr>
          <a:xfrm>
            <a:off x="226142" y="5760755"/>
            <a:ext cx="6961239" cy="103215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F32810-5C6E-61E9-EA60-779BCEA15F92}"/>
              </a:ext>
            </a:extLst>
          </p:cNvPr>
          <p:cNvSpPr/>
          <p:nvPr userDrawn="1"/>
        </p:nvSpPr>
        <p:spPr>
          <a:xfrm>
            <a:off x="407988" y="1346070"/>
            <a:ext cx="11579573" cy="265398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68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1141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5"/>
          <p:cNvSpPr txBox="1">
            <a:spLocks/>
          </p:cNvSpPr>
          <p:nvPr userDrawn="1"/>
        </p:nvSpPr>
        <p:spPr>
          <a:xfrm>
            <a:off x="406455" y="460611"/>
            <a:ext cx="9013825" cy="2409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Name, Titel, Thema, Veranstaltung, usw. (im Master anpassen)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1" b="49359"/>
          <a:stretch/>
        </p:blipFill>
        <p:spPr>
          <a:xfrm>
            <a:off x="9984658" y="268049"/>
            <a:ext cx="1774722" cy="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3" r:id="rId3"/>
    <p:sldLayoutId id="2147483676" r:id="rId4"/>
    <p:sldLayoutId id="2147483652" r:id="rId5"/>
    <p:sldLayoutId id="2147483653" r:id="rId6"/>
    <p:sldLayoutId id="2147483654" r:id="rId7"/>
    <p:sldLayoutId id="2147483662" r:id="rId8"/>
    <p:sldLayoutId id="2147483660" r:id="rId9"/>
    <p:sldLayoutId id="2147483677" r:id="rId10"/>
    <p:sldLayoutId id="2147483678" r:id="rId11"/>
    <p:sldLayoutId id="2147483655" r:id="rId12"/>
    <p:sldLayoutId id="2147483661" r:id="rId13"/>
    <p:sldLayoutId id="2147483668" r:id="rId14"/>
    <p:sldLayoutId id="2147483666" r:id="rId15"/>
    <p:sldLayoutId id="2147483667" r:id="rId16"/>
    <p:sldLayoutId id="214748367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na.nazarovets@tib.eu" TargetMode="External"/><Relationship Id="rId2" Type="http://schemas.openxmlformats.org/officeDocument/2006/relationships/hyperlink" Target="https://orcid.org/0000-0003-1797-4533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629/uksg.70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preprints/socarxiv/q6fpw_v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07988" y="1807501"/>
            <a:ext cx="11390312" cy="1621499"/>
          </a:xfrm>
        </p:spPr>
        <p:txBody>
          <a:bodyPr/>
          <a:lstStyle/>
          <a:p>
            <a:r>
              <a:rPr lang="en-US" sz="4400" dirty="0"/>
              <a:t>Blind </a:t>
            </a:r>
            <a:r>
              <a:rPr lang="en-US" sz="4400" dirty="0" smtClean="0"/>
              <a:t>spots </a:t>
            </a:r>
            <a:r>
              <a:rPr lang="en-US" sz="4400" dirty="0"/>
              <a:t>in </a:t>
            </a:r>
            <a:r>
              <a:rPr lang="en-US" sz="4400" dirty="0" smtClean="0"/>
              <a:t>scholarly infrastructure</a:t>
            </a:r>
            <a:r>
              <a:rPr lang="en-US" sz="4400" dirty="0"/>
              <a:t>:</a:t>
            </a:r>
          </a:p>
          <a:p>
            <a:r>
              <a:rPr lang="en-US" sz="4400" dirty="0" smtClean="0"/>
              <a:t>rethinking </a:t>
            </a:r>
            <a:r>
              <a:rPr lang="en-US" sz="4400" dirty="0"/>
              <a:t>the </a:t>
            </a:r>
            <a:r>
              <a:rPr lang="en-US" sz="4400" dirty="0" smtClean="0"/>
              <a:t>role of </a:t>
            </a:r>
            <a:r>
              <a:rPr lang="en-US" sz="4400" i="1" dirty="0" smtClean="0">
                <a:solidFill>
                  <a:schemeClr val="accent5">
                    <a:lumMod val="50000"/>
                  </a:schemeClr>
                </a:solidFill>
              </a:rPr>
              <a:t>university journals</a:t>
            </a:r>
            <a:endParaRPr lang="en-US" sz="4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7988" y="3429000"/>
            <a:ext cx="8294578" cy="6840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/>
              <a:t>Dr. Maryna </a:t>
            </a:r>
            <a:r>
              <a:rPr lang="de-DE" sz="1600" dirty="0"/>
              <a:t>Nazarovets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Open Science </a:t>
            </a:r>
            <a:r>
              <a:rPr lang="de-DE" dirty="0" smtClean="0"/>
              <a:t>Lab</a:t>
            </a:r>
            <a:r>
              <a:rPr lang="uk-UA" dirty="0" smtClean="0"/>
              <a:t>, </a:t>
            </a:r>
            <a:r>
              <a:rPr lang="de-DE" dirty="0" smtClean="0"/>
              <a:t>TIB – Leibniz </a:t>
            </a:r>
            <a:r>
              <a:rPr lang="de-DE" dirty="0"/>
              <a:t>Information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Science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Technology</a:t>
            </a:r>
            <a:endParaRPr lang="uk-UA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Hanover, Germany</a:t>
            </a:r>
            <a:endParaRPr lang="de-DE" dirty="0" smtClean="0"/>
          </a:p>
        </p:txBody>
      </p:sp>
      <p:sp>
        <p:nvSpPr>
          <p:cNvPr id="4" name="Textplatzhalter 3"/>
          <p:cNvSpPr txBox="1">
            <a:spLocks/>
          </p:cNvSpPr>
          <p:nvPr/>
        </p:nvSpPr>
        <p:spPr>
          <a:xfrm>
            <a:off x="407988" y="420061"/>
            <a:ext cx="8123238" cy="237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PUBMET2025. The 12th Conference on Scholarly Communication in the Context of Open Science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Zagreb, Croatia, September 11–12, 2025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426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University journals are </a:t>
            </a:r>
            <a:r>
              <a:rPr lang="en-US" b="1" dirty="0"/>
              <a:t>non-commercial</a:t>
            </a:r>
            <a:r>
              <a:rPr lang="en-US" dirty="0"/>
              <a:t>, </a:t>
            </a:r>
            <a:r>
              <a:rPr lang="en-US" b="1" dirty="0"/>
              <a:t>diverse</a:t>
            </a:r>
            <a:r>
              <a:rPr lang="en-US" dirty="0"/>
              <a:t> and </a:t>
            </a:r>
            <a:r>
              <a:rPr lang="en-US" b="1" dirty="0"/>
              <a:t>deeply rooted in long-standing traditions</a:t>
            </a:r>
            <a:r>
              <a:rPr lang="en-US" dirty="0"/>
              <a:t>. They are a vital but often overlooked part of scholarly </a:t>
            </a:r>
            <a:r>
              <a:rPr lang="en-US" dirty="0" smtClean="0"/>
              <a:t>publishing</a:t>
            </a:r>
            <a:endParaRPr lang="uk-UA" dirty="0" smtClean="0"/>
          </a:p>
          <a:p>
            <a:r>
              <a:rPr lang="en-US" dirty="0" smtClean="0"/>
              <a:t>They </a:t>
            </a:r>
            <a:r>
              <a:rPr lang="en-US" dirty="0"/>
              <a:t>also face </a:t>
            </a:r>
            <a:r>
              <a:rPr lang="en-US" b="1" dirty="0"/>
              <a:t>serious challenges</a:t>
            </a:r>
            <a:r>
              <a:rPr lang="en-US" dirty="0"/>
              <a:t>: fragile funding, weak infrastructures, limited </a:t>
            </a:r>
            <a:r>
              <a:rPr lang="en-US" dirty="0" smtClean="0"/>
              <a:t>visibility</a:t>
            </a:r>
            <a:r>
              <a:rPr lang="uk-UA" dirty="0" smtClean="0"/>
              <a:t> </a:t>
            </a:r>
            <a:r>
              <a:rPr lang="en-US" dirty="0" smtClean="0"/>
              <a:t>and indexing, </a:t>
            </a:r>
            <a:r>
              <a:rPr lang="en-US" dirty="0"/>
              <a:t>and editorial </a:t>
            </a:r>
            <a:r>
              <a:rPr lang="en-US" dirty="0" smtClean="0"/>
              <a:t>issues</a:t>
            </a:r>
            <a:endParaRPr lang="uk-UA" dirty="0" smtClean="0"/>
          </a:p>
          <a:p>
            <a:r>
              <a:rPr lang="en-US" dirty="0"/>
              <a:t>Rather than </a:t>
            </a:r>
            <a:r>
              <a:rPr lang="en-US" dirty="0" err="1"/>
              <a:t>standardisation</a:t>
            </a:r>
            <a:r>
              <a:rPr lang="en-US" dirty="0"/>
              <a:t>, the way forward is to </a:t>
            </a:r>
            <a:r>
              <a:rPr lang="en-US" b="1" dirty="0"/>
              <a:t>remove systemic barriers </a:t>
            </a:r>
            <a:r>
              <a:rPr lang="en-US" dirty="0"/>
              <a:t>while addressing these internal </a:t>
            </a:r>
            <a:r>
              <a:rPr lang="en-US" dirty="0" smtClean="0"/>
              <a:t>weaknesses</a:t>
            </a:r>
          </a:p>
          <a:p>
            <a:r>
              <a:rPr lang="en-US" b="1" dirty="0"/>
              <a:t>Recognition on their own terms </a:t>
            </a:r>
            <a:r>
              <a:rPr lang="en-US" dirty="0" smtClean="0"/>
              <a:t>– through </a:t>
            </a:r>
            <a:r>
              <a:rPr lang="en-US" dirty="0"/>
              <a:t>locally appropriate support, capacity-building, and inclusive infrastructures </a:t>
            </a:r>
            <a:r>
              <a:rPr lang="en-US" dirty="0" smtClean="0"/>
              <a:t>– is </a:t>
            </a:r>
            <a:r>
              <a:rPr lang="en-US" dirty="0"/>
              <a:t>essential for their </a:t>
            </a:r>
            <a:r>
              <a:rPr lang="en-US" dirty="0" smtClean="0"/>
              <a:t>sustainability</a:t>
            </a:r>
          </a:p>
          <a:p>
            <a:r>
              <a:rPr lang="en-US" dirty="0"/>
              <a:t>Taking </a:t>
            </a:r>
            <a:r>
              <a:rPr lang="en-US" b="1" dirty="0"/>
              <a:t>a closer look at their experience </a:t>
            </a:r>
            <a:r>
              <a:rPr lang="en-US" dirty="0"/>
              <a:t>can help shape a more equitable and diverse future for scholarly communication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395" y="3429000"/>
            <a:ext cx="112942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Dr. Maryna </a:t>
            </a:r>
            <a:r>
              <a:rPr lang="en-US" sz="2000" dirty="0" smtClean="0"/>
              <a:t>Nazarovets</a:t>
            </a:r>
          </a:p>
          <a:p>
            <a:r>
              <a:rPr lang="en-US" dirty="0" smtClean="0"/>
              <a:t>TIB – Leibniz </a:t>
            </a:r>
            <a:r>
              <a:rPr lang="en-US" dirty="0"/>
              <a:t>Information Centre for Science and </a:t>
            </a:r>
            <a:r>
              <a:rPr lang="en-US" dirty="0" smtClean="0"/>
              <a:t>Technology, </a:t>
            </a:r>
            <a:r>
              <a:rPr lang="en-US" dirty="0"/>
              <a:t>Open Science </a:t>
            </a:r>
            <a:r>
              <a:rPr lang="en-US" dirty="0" smtClean="0"/>
              <a:t>Lab, Hanover</a:t>
            </a:r>
            <a:r>
              <a:rPr lang="en-US" dirty="0"/>
              <a:t>, </a:t>
            </a:r>
            <a:r>
              <a:rPr lang="en-US" dirty="0" smtClean="0"/>
              <a:t>Germany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orcid.org/0000-0003-1797-4533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maryna.nazarovets@tib.eu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do we mean by </a:t>
            </a:r>
            <a:r>
              <a:rPr lang="en-US" dirty="0" smtClean="0"/>
              <a:t>“university journals”</a:t>
            </a:r>
            <a:r>
              <a:rPr lang="uk-UA" dirty="0" smtClean="0"/>
              <a:t> (</a:t>
            </a:r>
            <a:r>
              <a:rPr lang="en-US" dirty="0" smtClean="0"/>
              <a:t>UJs)?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i="1" dirty="0"/>
              <a:t>Umbrella term</a:t>
            </a:r>
            <a:r>
              <a:rPr lang="en-US" dirty="0"/>
              <a:t>: journals </a:t>
            </a:r>
            <a:r>
              <a:rPr lang="en-US" b="1" dirty="0"/>
              <a:t>published </a:t>
            </a:r>
            <a:r>
              <a:rPr lang="en-US" b="1" dirty="0" smtClean="0"/>
              <a:t>by </a:t>
            </a:r>
            <a:r>
              <a:rPr lang="en-US" b="1" dirty="0"/>
              <a:t>higher education </a:t>
            </a:r>
            <a:r>
              <a:rPr lang="en-US" b="1" dirty="0" smtClean="0"/>
              <a:t>institutions</a:t>
            </a:r>
          </a:p>
          <a:p>
            <a:r>
              <a:rPr lang="en-US" dirty="0"/>
              <a:t>Organizational models vary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university presses</a:t>
            </a:r>
          </a:p>
          <a:p>
            <a:pPr lvl="1"/>
            <a:r>
              <a:rPr lang="en-US" dirty="0"/>
              <a:t>university library </a:t>
            </a:r>
            <a:r>
              <a:rPr lang="en-US" dirty="0" smtClean="0"/>
              <a:t>publishing</a:t>
            </a:r>
            <a:endParaRPr lang="uk-UA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aculties</a:t>
            </a:r>
            <a:r>
              <a:rPr lang="uk-UA" dirty="0" smtClean="0"/>
              <a:t>, </a:t>
            </a:r>
            <a:r>
              <a:rPr lang="en-US" dirty="0" smtClean="0"/>
              <a:t>departments, research centers, labs etc.</a:t>
            </a:r>
          </a:p>
          <a:p>
            <a:pPr lvl="1"/>
            <a:r>
              <a:rPr lang="en-US" dirty="0" smtClean="0"/>
              <a:t>collaborations </a:t>
            </a:r>
            <a:r>
              <a:rPr lang="en-US" dirty="0"/>
              <a:t>with societies or </a:t>
            </a:r>
            <a:r>
              <a:rPr lang="en-US" dirty="0" smtClean="0"/>
              <a:t>commercial publishers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/>
              <a:t>Strongly shaped by </a:t>
            </a:r>
            <a:r>
              <a:rPr lang="en-US" b="1" dirty="0"/>
              <a:t>cultural</a:t>
            </a:r>
            <a:r>
              <a:rPr lang="en-US" dirty="0"/>
              <a:t>, </a:t>
            </a:r>
            <a:r>
              <a:rPr lang="en-US" b="1" dirty="0"/>
              <a:t>political</a:t>
            </a:r>
            <a:r>
              <a:rPr lang="en-US" dirty="0"/>
              <a:t>, and </a:t>
            </a:r>
            <a:r>
              <a:rPr lang="en-US" b="1" dirty="0"/>
              <a:t>institutional contexts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university journals?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Universities have a </a:t>
            </a:r>
            <a:r>
              <a:rPr lang="en-US" b="1" dirty="0"/>
              <a:t>long tradition of publishing journals</a:t>
            </a:r>
            <a:r>
              <a:rPr lang="en-US" dirty="0"/>
              <a:t>, yet their role is still </a:t>
            </a:r>
            <a:r>
              <a:rPr lang="en-US" dirty="0" smtClean="0"/>
              <a:t>underexplored</a:t>
            </a:r>
            <a:endParaRPr lang="uk-UA" dirty="0" smtClean="0"/>
          </a:p>
          <a:p>
            <a:r>
              <a:rPr lang="en-US" dirty="0" smtClean="0"/>
              <a:t>Often </a:t>
            </a:r>
            <a:r>
              <a:rPr lang="en-US" dirty="0"/>
              <a:t>operate on a </a:t>
            </a:r>
            <a:r>
              <a:rPr lang="en-US" b="1" dirty="0"/>
              <a:t>non-profit</a:t>
            </a:r>
            <a:r>
              <a:rPr lang="en-US" dirty="0"/>
              <a:t>, </a:t>
            </a:r>
            <a:r>
              <a:rPr lang="en-US" b="1" dirty="0"/>
              <a:t>mission-driven basis</a:t>
            </a:r>
            <a:r>
              <a:rPr lang="en-US" dirty="0"/>
              <a:t>, supporting disciplinary and regional </a:t>
            </a:r>
            <a:r>
              <a:rPr lang="en-US" dirty="0" smtClean="0"/>
              <a:t>communities</a:t>
            </a:r>
            <a:endParaRPr lang="uk-UA" dirty="0" smtClean="0"/>
          </a:p>
          <a:p>
            <a:r>
              <a:rPr lang="en-US" dirty="0"/>
              <a:t>Many provide </a:t>
            </a:r>
            <a:r>
              <a:rPr lang="en-US" b="1" dirty="0"/>
              <a:t>Diamond OA </a:t>
            </a:r>
            <a:r>
              <a:rPr lang="en-US" dirty="0"/>
              <a:t>pathways, enabling no-cost access for authors and </a:t>
            </a:r>
            <a:r>
              <a:rPr lang="en-US" dirty="0" smtClean="0"/>
              <a:t>readers</a:t>
            </a:r>
          </a:p>
          <a:p>
            <a:r>
              <a:rPr lang="en-US" dirty="0"/>
              <a:t>Contribute to </a:t>
            </a:r>
            <a:r>
              <a:rPr lang="en-US" b="1" dirty="0"/>
              <a:t>bibliodiversity</a:t>
            </a:r>
            <a:r>
              <a:rPr lang="en-US" dirty="0"/>
              <a:t> and </a:t>
            </a:r>
            <a:r>
              <a:rPr lang="en-US" b="1" dirty="0"/>
              <a:t>knowledge equity</a:t>
            </a:r>
            <a:r>
              <a:rPr lang="en-US" dirty="0"/>
              <a:t>, especially in underrepresented regions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🔶</a:t>
            </a:r>
            <a:r>
              <a:rPr lang="en-US" dirty="0"/>
              <a:t> </a:t>
            </a:r>
            <a:r>
              <a:rPr lang="en-US" b="1" dirty="0"/>
              <a:t>But: </a:t>
            </a:r>
            <a:r>
              <a:rPr lang="en-US" dirty="0"/>
              <a:t>they </a:t>
            </a:r>
            <a:r>
              <a:rPr lang="en-US" dirty="0"/>
              <a:t>face challenges of </a:t>
            </a:r>
            <a:r>
              <a:rPr lang="en-US" b="1" dirty="0"/>
              <a:t>visibility</a:t>
            </a:r>
            <a:r>
              <a:rPr lang="en-US" dirty="0"/>
              <a:t>, </a:t>
            </a:r>
            <a:r>
              <a:rPr lang="en-US" b="1" dirty="0"/>
              <a:t>sustainability</a:t>
            </a:r>
            <a:r>
              <a:rPr lang="en-US" dirty="0"/>
              <a:t>, and </a:t>
            </a:r>
            <a:r>
              <a:rPr lang="en-US" b="1" dirty="0"/>
              <a:t>recognition</a:t>
            </a:r>
            <a:r>
              <a:rPr lang="en-US" dirty="0"/>
              <a:t> in global scholarly infrastructures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50" b="2650"/>
          <a:stretch>
            <a:fillRect/>
          </a:stretch>
        </p:blipFill>
        <p:spPr>
          <a:xfrm>
            <a:off x="4939862" y="1986455"/>
            <a:ext cx="6894990" cy="3731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7988" y="992895"/>
            <a:ext cx="11311046" cy="1103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2800" i="1" dirty="0" smtClean="0"/>
              <a:t>‘The role </a:t>
            </a:r>
            <a:r>
              <a:rPr lang="en-US" sz="12800" i="1" dirty="0"/>
              <a:t>of </a:t>
            </a:r>
            <a:r>
              <a:rPr lang="en-US" sz="12800" i="1" dirty="0" smtClean="0"/>
              <a:t>university journals </a:t>
            </a:r>
            <a:r>
              <a:rPr lang="en-US" sz="12800" i="1" dirty="0"/>
              <a:t>in </a:t>
            </a:r>
            <a:r>
              <a:rPr lang="en-US" sz="12800" i="1" dirty="0" smtClean="0"/>
              <a:t>scholarly communication </a:t>
            </a:r>
            <a:r>
              <a:rPr lang="en-US" sz="12800" i="1" dirty="0"/>
              <a:t>in an </a:t>
            </a:r>
            <a:r>
              <a:rPr lang="en-US" sz="12800" i="1" dirty="0" smtClean="0"/>
              <a:t>academic publisher oligopoly environment’</a:t>
            </a:r>
            <a:endParaRPr lang="uk-UA" sz="7200" dirty="0" smtClean="0"/>
          </a:p>
          <a:p>
            <a:pPr marL="0" indent="0">
              <a:buNone/>
            </a:pPr>
            <a:r>
              <a:rPr lang="en-US" sz="7200" dirty="0" smtClean="0"/>
              <a:t>funded </a:t>
            </a:r>
            <a:r>
              <a:rPr lang="en-US" sz="7200" dirty="0"/>
              <a:t>by </a:t>
            </a:r>
            <a:r>
              <a:rPr lang="en-US" sz="7200" dirty="0" smtClean="0"/>
              <a:t>DFG,</a:t>
            </a:r>
            <a:r>
              <a:rPr lang="uk-UA" sz="7200" dirty="0" smtClean="0"/>
              <a:t> </a:t>
            </a:r>
            <a:r>
              <a:rPr lang="en-US" sz="7200" dirty="0" smtClean="0"/>
              <a:t>project </a:t>
            </a:r>
            <a:r>
              <a:rPr lang="en-US" sz="7200" dirty="0"/>
              <a:t>number </a:t>
            </a:r>
            <a:r>
              <a:rPr lang="en-US" sz="7200" dirty="0" smtClean="0"/>
              <a:t>541976107</a:t>
            </a:r>
            <a:endParaRPr lang="uk-UA" sz="7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0835" y="3279940"/>
            <a:ext cx="4590318" cy="24376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many </a:t>
            </a:r>
            <a:r>
              <a:rPr lang="en-US" sz="1800" dirty="0" smtClean="0"/>
              <a:t>UJs </a:t>
            </a:r>
            <a:r>
              <a:rPr lang="en-US" sz="1800" dirty="0"/>
              <a:t>exist globally?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Where and how are they indexed?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are the structural barriers to visibility, legitimacy, and sustainability?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can UJs be better integrated into scholarly communication policies</a:t>
            </a:r>
            <a:r>
              <a:rPr lang="en-US" sz="1800" dirty="0" smtClean="0"/>
              <a:t>?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79" y="2564524"/>
            <a:ext cx="6418055" cy="32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4675" y="1825625"/>
            <a:ext cx="5557044" cy="4820500"/>
          </a:xfrm>
        </p:spPr>
        <p:txBody>
          <a:bodyPr/>
          <a:lstStyle/>
          <a:p>
            <a:r>
              <a:rPr lang="en-US" sz="1800" dirty="0"/>
              <a:t>A semi-systematic literature review (</a:t>
            </a:r>
            <a:r>
              <a:rPr lang="en-US" sz="1800" b="1" dirty="0"/>
              <a:t>105</a:t>
            </a:r>
            <a:r>
              <a:rPr lang="en-US" sz="1800" dirty="0"/>
              <a:t> items)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No formal definition </a:t>
            </a:r>
            <a:r>
              <a:rPr lang="en-US" sz="1500" dirty="0"/>
              <a:t>of </a:t>
            </a:r>
            <a:r>
              <a:rPr lang="en-US" sz="1500" dirty="0" smtClean="0"/>
              <a:t>UJ; </a:t>
            </a:r>
            <a:r>
              <a:rPr lang="en-US" sz="1500" dirty="0"/>
              <a:t>UJs treated as a distinct category across varied </a:t>
            </a:r>
            <a:r>
              <a:rPr lang="en-US" sz="1500" dirty="0" smtClean="0"/>
              <a:t>typologies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Visibility &amp; indexing: </a:t>
            </a:r>
            <a:r>
              <a:rPr lang="en-US" sz="1500" dirty="0" smtClean="0"/>
              <a:t>limited </a:t>
            </a:r>
            <a:r>
              <a:rPr lang="en-US" sz="1500" dirty="0"/>
              <a:t>international reach due to language, selective indexing, and non-</a:t>
            </a:r>
            <a:r>
              <a:rPr lang="en-US" sz="1500" dirty="0" err="1"/>
              <a:t>standardised</a:t>
            </a:r>
            <a:r>
              <a:rPr lang="en-US" sz="1500" dirty="0"/>
              <a:t> </a:t>
            </a:r>
            <a:r>
              <a:rPr lang="en-US" sz="1500" dirty="0" smtClean="0"/>
              <a:t>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Governance &amp; peer review: </a:t>
            </a:r>
            <a:r>
              <a:rPr lang="en-US" sz="1500" dirty="0" smtClean="0"/>
              <a:t>uneven </a:t>
            </a:r>
            <a:r>
              <a:rPr lang="en-US" sz="1500" dirty="0" err="1"/>
              <a:t>professionalisation</a:t>
            </a:r>
            <a:r>
              <a:rPr lang="en-US" sz="1500" dirty="0"/>
              <a:t>; issues incl. endogamy/opacity; need for training and clearer </a:t>
            </a:r>
            <a:r>
              <a:rPr lang="en-US" sz="1500" dirty="0" smtClean="0"/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Technical infrastructure: </a:t>
            </a:r>
            <a:r>
              <a:rPr lang="en-US" sz="1500" dirty="0" smtClean="0"/>
              <a:t>digital </a:t>
            </a:r>
            <a:r>
              <a:rPr lang="en-US" sz="1500" dirty="0"/>
              <a:t>transition &amp; platform </a:t>
            </a:r>
            <a:r>
              <a:rPr lang="en-US" sz="1500" dirty="0" smtClean="0"/>
              <a:t>upkeep </a:t>
            </a:r>
            <a:r>
              <a:rPr lang="en-US" sz="1500" dirty="0"/>
              <a:t>strain small teams; consortia help close capacity </a:t>
            </a:r>
            <a:r>
              <a:rPr lang="en-US" sz="1500" dirty="0" smtClean="0"/>
              <a:t>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/>
              <a:t>Sustainability &amp; resources: </a:t>
            </a:r>
            <a:r>
              <a:rPr lang="en-US" sz="1500" dirty="0" smtClean="0"/>
              <a:t>volunteer </a:t>
            </a:r>
            <a:r>
              <a:rPr lang="en-US" sz="1500" dirty="0" err="1" smtClean="0"/>
              <a:t>labour</a:t>
            </a:r>
            <a:r>
              <a:rPr lang="en-US" sz="1500" dirty="0" smtClean="0"/>
              <a:t>; inconsistent institutional/government support</a:t>
            </a:r>
            <a:endParaRPr lang="en-US" sz="15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do we already know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8925"/>
          <a:stretch/>
        </p:blipFill>
        <p:spPr>
          <a:xfrm>
            <a:off x="6131719" y="1722320"/>
            <a:ext cx="5859090" cy="4384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988" y="6067426"/>
            <a:ext cx="1134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Nazarovets, M. </a:t>
            </a:r>
            <a:r>
              <a:rPr lang="en-US" sz="1400" dirty="0" smtClean="0"/>
              <a:t>(2025). University journals: A semi-systematic literature review of trends, challenges, and future research directions. </a:t>
            </a:r>
            <a:r>
              <a:rPr lang="en-US" sz="1400" i="1" dirty="0" smtClean="0"/>
              <a:t>Insights, 38</a:t>
            </a:r>
            <a:r>
              <a:rPr lang="en-US" sz="1400" dirty="0" smtClean="0"/>
              <a:t>, 13. </a:t>
            </a:r>
            <a:r>
              <a:rPr lang="en-US" sz="1400" dirty="0" smtClean="0">
                <a:hlinkClick r:id="rId3"/>
              </a:rPr>
              <a:t>https://doi.org/10.1629/uksg.705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35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07989" y="1902371"/>
            <a:ext cx="4908035" cy="44143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Ulrichsweb</a:t>
            </a:r>
            <a:r>
              <a:rPr lang="en-US" sz="1800" dirty="0"/>
              <a:t> snapshot of active, peer-reviewed titles; identify UJs by current HEI </a:t>
            </a:r>
            <a:r>
              <a:rPr lang="en-US" sz="1800" dirty="0" smtClean="0"/>
              <a:t>publisher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Curate a global list of UJs (deduplication; targeted manual checks) → </a:t>
            </a:r>
            <a:r>
              <a:rPr lang="en-US" sz="1800" b="1" dirty="0"/>
              <a:t>19,414</a:t>
            </a:r>
            <a:r>
              <a:rPr lang="en-US" sz="1800" dirty="0"/>
              <a:t> </a:t>
            </a:r>
            <a:r>
              <a:rPr lang="en-US" sz="1800" b="1" dirty="0"/>
              <a:t>titles</a:t>
            </a:r>
            <a:r>
              <a:rPr lang="en-US" sz="1800" dirty="0"/>
              <a:t> in </a:t>
            </a:r>
            <a:r>
              <a:rPr lang="en-US" sz="1800" b="1" dirty="0"/>
              <a:t>148</a:t>
            </a:r>
            <a:r>
              <a:rPr lang="en-US" sz="1800" dirty="0"/>
              <a:t> </a:t>
            </a:r>
            <a:r>
              <a:rPr lang="en-US" sz="1800" b="1" dirty="0" smtClean="0"/>
              <a:t>countries</a:t>
            </a:r>
            <a:endParaRPr lang="uk-UA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Check </a:t>
            </a:r>
            <a:r>
              <a:rPr lang="en-US" sz="1800" b="1" dirty="0"/>
              <a:t>index presence </a:t>
            </a:r>
            <a:r>
              <a:rPr lang="en-US" sz="1800" dirty="0"/>
              <a:t>(</a:t>
            </a:r>
            <a:r>
              <a:rPr lang="en-US" sz="1800" dirty="0" err="1"/>
              <a:t>OpenAlex</a:t>
            </a:r>
            <a:r>
              <a:rPr lang="en-US" sz="1800" dirty="0"/>
              <a:t>, DOAJ, Scopus, </a:t>
            </a:r>
            <a:r>
              <a:rPr lang="en-US" sz="1800" dirty="0" smtClean="0"/>
              <a:t>WoS</a:t>
            </a:r>
            <a:r>
              <a:rPr lang="uk-UA" sz="1800" dirty="0" smtClean="0"/>
              <a:t> </a:t>
            </a:r>
            <a:r>
              <a:rPr lang="en-US" sz="1800" dirty="0" smtClean="0"/>
              <a:t>CC) </a:t>
            </a:r>
            <a:r>
              <a:rPr lang="en-US" sz="1800" dirty="0"/>
              <a:t>via ISSN/</a:t>
            </a:r>
            <a:r>
              <a:rPr lang="en-US" sz="1800" dirty="0" err="1"/>
              <a:t>eISSN</a:t>
            </a:r>
            <a:r>
              <a:rPr lang="en-US" sz="1800" dirty="0"/>
              <a:t>/ISSN-L matching to measure </a:t>
            </a:r>
            <a:r>
              <a:rPr lang="en-US" sz="1800" dirty="0" smtClean="0"/>
              <a:t>coverage</a:t>
            </a:r>
            <a:endParaRPr lang="uk-UA" sz="1800" dirty="0" smtClean="0"/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🔶 </a:t>
            </a:r>
            <a:r>
              <a:rPr lang="en-US" sz="1800" dirty="0" smtClean="0"/>
              <a:t>Data </a:t>
            </a:r>
            <a:r>
              <a:rPr lang="en-US" sz="1800" b="1" dirty="0"/>
              <a:t>limits</a:t>
            </a:r>
            <a:r>
              <a:rPr lang="en-US" sz="1800" dirty="0"/>
              <a:t> (Ulrichsweb “Refereed / Peer-reviewed” tag; publisher fields in </a:t>
            </a:r>
            <a:r>
              <a:rPr lang="en-US" sz="1800" dirty="0" err="1"/>
              <a:t>OpenAlex</a:t>
            </a:r>
            <a:r>
              <a:rPr lang="en-US" sz="1800" dirty="0"/>
              <a:t>; snapshot timing)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7989" y="1052513"/>
            <a:ext cx="11784011" cy="1147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How did we map the </a:t>
            </a:r>
            <a:r>
              <a:rPr lang="en-US" dirty="0" smtClean="0"/>
              <a:t>UJs landscape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24" y="2396742"/>
            <a:ext cx="6606109" cy="2770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988" y="5817530"/>
            <a:ext cx="1134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Nazarovets</a:t>
            </a:r>
            <a:r>
              <a:rPr lang="en-US" sz="1400" b="1" dirty="0"/>
              <a:t>, M., Laakso, M., &amp; Taskin, Z. </a:t>
            </a:r>
            <a:r>
              <a:rPr lang="en-US" sz="1400" dirty="0"/>
              <a:t>(</a:t>
            </a:r>
            <a:r>
              <a:rPr lang="en-US" sz="1400" dirty="0" err="1"/>
              <a:t>n.d.</a:t>
            </a:r>
            <a:r>
              <a:rPr lang="en-US" sz="1400" dirty="0"/>
              <a:t>). University journals in the global academic publishing landscape: Mapping over 19,000 diverse titles. Retrieved from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osf.io/preprints/socarxiv/q6fpw_v1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98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1691" r="14609" b="8331"/>
          <a:stretch/>
        </p:blipFill>
        <p:spPr>
          <a:xfrm>
            <a:off x="6558045" y="2490952"/>
            <a:ext cx="5213952" cy="279684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7989" y="2200275"/>
            <a:ext cx="5919240" cy="39598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By World Bank </a:t>
            </a:r>
            <a:r>
              <a:rPr lang="en-US" sz="1800" b="1" dirty="0" smtClean="0"/>
              <a:t>regions: </a:t>
            </a:r>
            <a:r>
              <a:rPr lang="en-US" sz="1800" dirty="0" smtClean="0"/>
              <a:t>Europe </a:t>
            </a:r>
            <a:r>
              <a:rPr lang="en-US" sz="1800" dirty="0"/>
              <a:t>&amp; Central Asia </a:t>
            </a:r>
            <a:r>
              <a:rPr lang="en-US" sz="1800" dirty="0" smtClean="0"/>
              <a:t>– 43.7%, East </a:t>
            </a:r>
            <a:r>
              <a:rPr lang="en-US" sz="1800" dirty="0"/>
              <a:t>Asia &amp; Pacific </a:t>
            </a:r>
            <a:r>
              <a:rPr lang="en-US" sz="1800" dirty="0" smtClean="0"/>
              <a:t>– 16.1%, </a:t>
            </a:r>
            <a:r>
              <a:rPr lang="en-US" sz="1800" dirty="0"/>
              <a:t>Latin America &amp; Caribbean </a:t>
            </a:r>
            <a:r>
              <a:rPr lang="en-US" sz="1800" dirty="0" smtClean="0"/>
              <a:t>– 16.1%, </a:t>
            </a:r>
            <a:r>
              <a:rPr lang="en-US" sz="1800" dirty="0"/>
              <a:t>North </a:t>
            </a:r>
            <a:r>
              <a:rPr lang="en-US" sz="1800" dirty="0" smtClean="0"/>
              <a:t>America – 13.4</a:t>
            </a:r>
            <a:r>
              <a:rPr lang="en-US" sz="1800" dirty="0"/>
              <a:t>%, Middle East and North </a:t>
            </a:r>
            <a:r>
              <a:rPr lang="en-US" sz="1800" dirty="0" smtClean="0"/>
              <a:t>Africa – 6.7%, </a:t>
            </a:r>
            <a:r>
              <a:rPr lang="en-US" sz="1800" dirty="0"/>
              <a:t>South Asia </a:t>
            </a:r>
            <a:r>
              <a:rPr lang="en-US" sz="1800" dirty="0" smtClean="0"/>
              <a:t>– 2.3%, </a:t>
            </a:r>
            <a:r>
              <a:rPr lang="en-US" sz="1800" dirty="0"/>
              <a:t>and Sub-Saharan Africa </a:t>
            </a:r>
            <a:r>
              <a:rPr lang="en-US" sz="1800" dirty="0" smtClean="0"/>
              <a:t>– 1.8%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Country counts are highly uneven: </a:t>
            </a:r>
            <a:r>
              <a:rPr lang="en-US" sz="1800" b="1" dirty="0"/>
              <a:t>the United States </a:t>
            </a:r>
            <a:r>
              <a:rPr lang="en-US" sz="1800" dirty="0"/>
              <a:t>(2,188), </a:t>
            </a:r>
            <a:r>
              <a:rPr lang="en-US" sz="1800" b="1" dirty="0"/>
              <a:t>Indonesia</a:t>
            </a:r>
            <a:r>
              <a:rPr lang="en-US" sz="1800" dirty="0"/>
              <a:t> (2,131), and </a:t>
            </a:r>
            <a:r>
              <a:rPr lang="en-US" sz="1800" b="1" dirty="0"/>
              <a:t>Brazil</a:t>
            </a:r>
            <a:r>
              <a:rPr lang="en-US" sz="1800" dirty="0"/>
              <a:t> (1,530) lead, while </a:t>
            </a:r>
            <a:r>
              <a:rPr lang="en-US" sz="1800" b="1" dirty="0"/>
              <a:t>16</a:t>
            </a:r>
            <a:r>
              <a:rPr lang="en-US" sz="1800" dirty="0"/>
              <a:t> countries have only one title each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Within-region asymmetries are </a:t>
            </a:r>
            <a:r>
              <a:rPr lang="en-US" sz="1800" dirty="0" smtClean="0"/>
              <a:t>pronounced: </a:t>
            </a:r>
            <a:r>
              <a:rPr lang="en-US" sz="1800" b="1" dirty="0" smtClean="0"/>
              <a:t>Indonesia </a:t>
            </a:r>
            <a:r>
              <a:rPr lang="en-US" sz="1800" b="1" dirty="0"/>
              <a:t>≈68%</a:t>
            </a:r>
            <a:r>
              <a:rPr lang="en-US" sz="1800" dirty="0"/>
              <a:t> of East Asia &amp; Pacific; </a:t>
            </a:r>
            <a:r>
              <a:rPr lang="en-US" sz="1800" b="1" dirty="0"/>
              <a:t>Brazil ≈</a:t>
            </a:r>
            <a:r>
              <a:rPr lang="en-US" sz="1800" b="1" dirty="0" smtClean="0"/>
              <a:t>50%</a:t>
            </a:r>
            <a:r>
              <a:rPr lang="en-US" sz="1800" dirty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Latin America &amp; </a:t>
            </a:r>
            <a:r>
              <a:rPr lang="en-US" sz="1800" dirty="0" smtClean="0"/>
              <a:t>Caribbean; </a:t>
            </a:r>
            <a:r>
              <a:rPr lang="en-US" sz="1800" b="1" dirty="0"/>
              <a:t>Iran 56%</a:t>
            </a:r>
            <a:r>
              <a:rPr lang="en-US" sz="1800" dirty="0"/>
              <a:t> of Middle East </a:t>
            </a:r>
            <a:r>
              <a:rPr lang="en-US" sz="1800" dirty="0" smtClean="0"/>
              <a:t>and North </a:t>
            </a:r>
            <a:r>
              <a:rPr lang="en-US" sz="1800" dirty="0"/>
              <a:t>Africa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07989" y="1052513"/>
            <a:ext cx="11784011" cy="1147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Where are university </a:t>
            </a:r>
            <a:r>
              <a:rPr lang="en-US" dirty="0" smtClean="0"/>
              <a:t>journals?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are the key takeaways?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Regions &amp; income: </a:t>
            </a:r>
            <a:r>
              <a:rPr lang="en-US" dirty="0"/>
              <a:t>Scopus/WoS only cover a fraction </a:t>
            </a:r>
            <a:r>
              <a:rPr lang="en-US" dirty="0" smtClean="0"/>
              <a:t>and </a:t>
            </a:r>
            <a:r>
              <a:rPr lang="en-US" b="1" dirty="0"/>
              <a:t>over-select high-income </a:t>
            </a:r>
            <a:r>
              <a:rPr lang="en-US" dirty="0"/>
              <a:t>countries; </a:t>
            </a:r>
            <a:r>
              <a:rPr lang="en-US" dirty="0" err="1"/>
              <a:t>OpenAlex</a:t>
            </a:r>
            <a:r>
              <a:rPr lang="en-US" dirty="0"/>
              <a:t>/DOAJ show broader inclusion across middle-income regions </a:t>
            </a:r>
            <a:r>
              <a:rPr lang="en-US" dirty="0" smtClean="0"/>
              <a:t>– this </a:t>
            </a:r>
            <a:r>
              <a:rPr lang="en-US" dirty="0"/>
              <a:t>reproduces </a:t>
            </a:r>
            <a:r>
              <a:rPr lang="en-US" b="1" dirty="0"/>
              <a:t>regional and income</a:t>
            </a:r>
            <a:r>
              <a:rPr lang="en-US" dirty="0"/>
              <a:t> asymmetries in what </a:t>
            </a:r>
            <a:r>
              <a:rPr lang="en-US" dirty="0" smtClean="0"/>
              <a:t>“counts”</a:t>
            </a:r>
          </a:p>
          <a:p>
            <a:r>
              <a:rPr lang="en-US" b="1" dirty="0"/>
              <a:t>English acts as a gatekeeper</a:t>
            </a:r>
            <a:r>
              <a:rPr lang="en-US" dirty="0"/>
              <a:t>: most UJs are not English-only, yet selective indexes reward English (or at least “multilingual with English”) and penalize national-language and multilingual-without-English </a:t>
            </a:r>
            <a:r>
              <a:rPr lang="en-US" dirty="0" smtClean="0"/>
              <a:t>journals</a:t>
            </a:r>
          </a:p>
          <a:p>
            <a:r>
              <a:rPr lang="en-US" dirty="0"/>
              <a:t>The UJ landscape is </a:t>
            </a:r>
            <a:r>
              <a:rPr lang="en-US" b="1" dirty="0"/>
              <a:t>SSH-</a:t>
            </a:r>
            <a:r>
              <a:rPr lang="en-US" b="1" dirty="0" err="1"/>
              <a:t>centred</a:t>
            </a:r>
            <a:r>
              <a:rPr lang="en-US" b="1" dirty="0"/>
              <a:t> (~60%) </a:t>
            </a:r>
            <a:r>
              <a:rPr lang="en-US" dirty="0"/>
              <a:t>across platforms</a:t>
            </a:r>
            <a:r>
              <a:rPr lang="en-US" dirty="0" smtClean="0"/>
              <a:t>; </a:t>
            </a:r>
            <a:r>
              <a:rPr lang="en-US" dirty="0"/>
              <a:t>multidisciplinary ≈ </a:t>
            </a:r>
            <a:r>
              <a:rPr lang="en-US" dirty="0" smtClean="0"/>
              <a:t>13-14</a:t>
            </a:r>
            <a:r>
              <a:rPr lang="en-US" dirty="0"/>
              <a:t>%; STEM fields smaller </a:t>
            </a:r>
            <a:r>
              <a:rPr lang="en-US" dirty="0" smtClean="0"/>
              <a:t>shares</a:t>
            </a:r>
          </a:p>
          <a:p>
            <a:r>
              <a:rPr lang="en-US" b="1" dirty="0"/>
              <a:t>Open access:</a:t>
            </a:r>
            <a:r>
              <a:rPr lang="en-US" dirty="0"/>
              <a:t> Global OA status </a:t>
            </a:r>
            <a:r>
              <a:rPr lang="en-US" b="1" dirty="0"/>
              <a:t>cannot be measured comprehensively</a:t>
            </a:r>
            <a:r>
              <a:rPr lang="en-US" dirty="0"/>
              <a:t> (Ulrichsweb flags incomplete; DOAJ is </a:t>
            </a:r>
            <a:r>
              <a:rPr lang="en-US" dirty="0" smtClean="0"/>
              <a:t>selective)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🔶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smtClean="0"/>
              <a:t>But</a:t>
            </a:r>
            <a:r>
              <a:rPr lang="en-US" sz="1800" dirty="0" smtClean="0"/>
              <a:t> </a:t>
            </a:r>
            <a:r>
              <a:rPr lang="en-US" sz="1800" dirty="0"/>
              <a:t>DOAJ evidence indicates </a:t>
            </a:r>
            <a:r>
              <a:rPr lang="en-US" sz="1800" b="1" dirty="0"/>
              <a:t>substantial OA/Diamond presence</a:t>
            </a:r>
            <a:r>
              <a:rPr lang="en-US" sz="1800" dirty="0"/>
              <a:t> among </a:t>
            </a:r>
            <a:r>
              <a:rPr lang="en-US" sz="1800" dirty="0" smtClean="0"/>
              <a:t>UJs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What’s next? Editorial governance &amp;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Moving</a:t>
            </a:r>
            <a:r>
              <a:rPr lang="uk-UA" dirty="0" smtClean="0"/>
              <a:t> </a:t>
            </a:r>
            <a:r>
              <a:rPr lang="en-US" dirty="0"/>
              <a:t>to </a:t>
            </a:r>
            <a:r>
              <a:rPr lang="en-US" b="1" dirty="0"/>
              <a:t>comparative case analyses </a:t>
            </a:r>
            <a:r>
              <a:rPr lang="en-US" dirty="0"/>
              <a:t>of editorial practices, peer-review standards, technical capacity, and international engagement</a:t>
            </a:r>
            <a:r>
              <a:rPr lang="en-US" dirty="0" smtClean="0"/>
              <a:t>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457200" lvl="1" indent="0">
              <a:buNone/>
            </a:pPr>
            <a:r>
              <a:rPr lang="en-US" sz="1800" b="1" dirty="0" smtClean="0"/>
              <a:t>Editorial </a:t>
            </a:r>
            <a:r>
              <a:rPr lang="en-US" sz="1800" b="1" dirty="0"/>
              <a:t>endogamy </a:t>
            </a:r>
            <a:r>
              <a:rPr lang="uk-UA" sz="1800" dirty="0" smtClean="0"/>
              <a:t>–</a:t>
            </a:r>
            <a:r>
              <a:rPr lang="en-US" sz="1800" dirty="0" smtClean="0"/>
              <a:t> over-representation </a:t>
            </a:r>
            <a:r>
              <a:rPr lang="en-US" sz="1800" dirty="0"/>
              <a:t>of host-institution scholars on UJ editorial </a:t>
            </a:r>
            <a:r>
              <a:rPr lang="en-US" sz="1800" dirty="0" smtClean="0"/>
              <a:t>boards</a:t>
            </a:r>
            <a:endParaRPr lang="uk-UA" sz="1800" dirty="0" smtClean="0"/>
          </a:p>
          <a:p>
            <a:pPr marL="457200" lvl="1" indent="0">
              <a:buNone/>
            </a:pPr>
            <a:r>
              <a:rPr lang="en-US" sz="1800" dirty="0"/>
              <a:t>It threatens peer-review integrity, credibility, and international </a:t>
            </a:r>
            <a:r>
              <a:rPr lang="en-US" sz="1800" dirty="0" smtClean="0"/>
              <a:t>visibility</a:t>
            </a:r>
            <a:endParaRPr lang="uk-UA" sz="1800" dirty="0" smtClean="0"/>
          </a:p>
          <a:p>
            <a:pPr marL="457200" lvl="1" indent="0">
              <a:buNone/>
            </a:pPr>
            <a:r>
              <a:rPr lang="en-US" sz="1800" b="1" dirty="0"/>
              <a:t>Cross-national pattern</a:t>
            </a:r>
            <a:r>
              <a:rPr lang="en-US" sz="1800" b="1" dirty="0" smtClean="0"/>
              <a:t>:</a:t>
            </a:r>
            <a:endParaRPr lang="uk-UA" sz="1800" b="1" dirty="0" smtClean="0"/>
          </a:p>
          <a:p>
            <a:pPr lvl="2"/>
            <a:r>
              <a:rPr lang="en-US" sz="1600" dirty="0" smtClean="0"/>
              <a:t>Spain </a:t>
            </a:r>
            <a:r>
              <a:rPr lang="en-US" sz="1600" dirty="0"/>
              <a:t>– entrenched internal hierarchies hinder </a:t>
            </a:r>
            <a:r>
              <a:rPr lang="en-US" sz="1600" dirty="0" smtClean="0"/>
              <a:t>internationalization</a:t>
            </a:r>
            <a:endParaRPr lang="uk-UA" sz="1600" dirty="0" smtClean="0"/>
          </a:p>
          <a:p>
            <a:pPr lvl="2"/>
            <a:r>
              <a:rPr lang="en-US" sz="1600" dirty="0" smtClean="0"/>
              <a:t>Turkey </a:t>
            </a:r>
            <a:r>
              <a:rPr lang="en-US" sz="1600" dirty="0"/>
              <a:t>– insider authors favored, faster acceptance of local </a:t>
            </a:r>
            <a:r>
              <a:rPr lang="en-US" sz="1600" dirty="0" smtClean="0"/>
              <a:t>submissions</a:t>
            </a:r>
            <a:endParaRPr lang="uk-UA" sz="1600" dirty="0" smtClean="0"/>
          </a:p>
          <a:p>
            <a:pPr lvl="2"/>
            <a:r>
              <a:rPr lang="en-US" sz="1600" dirty="0" smtClean="0"/>
              <a:t>China </a:t>
            </a:r>
            <a:r>
              <a:rPr lang="en-US" sz="1600" dirty="0"/>
              <a:t>– strong institutional control, </a:t>
            </a:r>
            <a:r>
              <a:rPr lang="en-US" sz="1600" i="1" dirty="0" err="1"/>
              <a:t>guanxi</a:t>
            </a:r>
            <a:r>
              <a:rPr lang="en-US" sz="1600" dirty="0"/>
              <a:t> networks shape </a:t>
            </a:r>
            <a:r>
              <a:rPr lang="en-US" sz="1600" dirty="0" smtClean="0"/>
              <a:t>decisions</a:t>
            </a:r>
            <a:endParaRPr lang="uk-UA" sz="1600" dirty="0" smtClean="0"/>
          </a:p>
          <a:p>
            <a:pPr marL="457200" lvl="1" indent="0">
              <a:buNone/>
            </a:pPr>
            <a:r>
              <a:rPr lang="en-US" sz="1800" dirty="0"/>
              <a:t>Despite regional differences, editorial endogamy emerges as a systemic challenge across diverse academic </a:t>
            </a:r>
            <a:r>
              <a:rPr lang="en-US" sz="1800" dirty="0" smtClean="0"/>
              <a:t>contexts</a:t>
            </a:r>
            <a:endParaRPr lang="uk-UA" sz="18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400" b="1" dirty="0" smtClean="0"/>
              <a:t>Nazarovets, M., &amp; Nazarovets, S.</a:t>
            </a:r>
            <a:r>
              <a:rPr lang="en-US" sz="1400" dirty="0" smtClean="0"/>
              <a:t> </a:t>
            </a:r>
            <a:r>
              <a:rPr lang="en-US" sz="1400" dirty="0"/>
              <a:t>(2025). Prevention of endogamy in the editorial boards of university journals. </a:t>
            </a:r>
            <a:r>
              <a:rPr lang="en-US" sz="1400" i="1" dirty="0"/>
              <a:t>Journal of Academic </a:t>
            </a:r>
            <a:r>
              <a:rPr lang="en-US" sz="1400" i="1" dirty="0" smtClean="0"/>
              <a:t>Ethics</a:t>
            </a:r>
            <a:r>
              <a:rPr lang="en-US" sz="1400" dirty="0" smtClean="0"/>
              <a:t>. In Press.</a:t>
            </a:r>
            <a:endParaRPr lang="uk-UA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0835" y="422319"/>
            <a:ext cx="3799853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59"/>
      </a:accent1>
      <a:accent2>
        <a:srgbClr val="B0C2E5"/>
      </a:accent2>
      <a:accent3>
        <a:srgbClr val="F4E440"/>
      </a:accent3>
      <a:accent4>
        <a:srgbClr val="93BDBC"/>
      </a:accent4>
      <a:accent5>
        <a:srgbClr val="F6D0D2"/>
      </a:accent5>
      <a:accent6>
        <a:srgbClr val="679A6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B_Innenseite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59"/>
      </a:accent1>
      <a:accent2>
        <a:srgbClr val="B0C2E5"/>
      </a:accent2>
      <a:accent3>
        <a:srgbClr val="F4E440"/>
      </a:accent3>
      <a:accent4>
        <a:srgbClr val="93BDBC"/>
      </a:accent4>
      <a:accent5>
        <a:srgbClr val="F6D0D2"/>
      </a:accent5>
      <a:accent6>
        <a:srgbClr val="679A6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980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Generika MG</vt:lpstr>
      <vt:lpstr>Helvetica</vt:lpstr>
      <vt:lpstr>Tahoma</vt:lpstr>
      <vt:lpstr>Verdana</vt:lpstr>
      <vt:lpstr>Titelfolien</vt:lpstr>
      <vt:lpstr>TIB_Innenseiten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Nazarovets, Maryna</cp:lastModifiedBy>
  <cp:revision>99</cp:revision>
  <cp:lastPrinted>2022-11-02T10:20:51Z</cp:lastPrinted>
  <dcterms:created xsi:type="dcterms:W3CDTF">2022-09-02T08:58:43Z</dcterms:created>
  <dcterms:modified xsi:type="dcterms:W3CDTF">2025-09-07T17:41:19Z</dcterms:modified>
  <cp:contentStatus/>
</cp:coreProperties>
</file>