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5"/>
  </p:notesMasterIdLst>
  <p:sldIdLst>
    <p:sldId id="256" r:id="rId2"/>
    <p:sldId id="904" r:id="rId3"/>
    <p:sldId id="905" r:id="rId4"/>
    <p:sldId id="896" r:id="rId5"/>
    <p:sldId id="897" r:id="rId6"/>
    <p:sldId id="898" r:id="rId7"/>
    <p:sldId id="899" r:id="rId8"/>
    <p:sldId id="900" r:id="rId9"/>
    <p:sldId id="901" r:id="rId10"/>
    <p:sldId id="902" r:id="rId11"/>
    <p:sldId id="903" r:id="rId12"/>
    <p:sldId id="906" r:id="rId13"/>
    <p:sldId id="765" r:id="rId14"/>
  </p:sldIdLst>
  <p:sldSz cx="9144000" cy="5143500" type="screen16x9"/>
  <p:notesSz cx="6858000" cy="9144000"/>
  <p:embeddedFontLst>
    <p:embeddedFont>
      <p:font typeface="Gugi" pitchFamily="2" charset="-127"/>
      <p:regular r:id="rId16"/>
    </p:embeddedFont>
    <p:embeddedFont>
      <p:font typeface="Roboto" panose="02000000000000000000" pitchFamily="2" charset="0"/>
      <p:regular r:id="rId17"/>
      <p:bold r:id="rId18"/>
      <p:italic r:id="rId19"/>
      <p:boldItalic r:id="rId20"/>
    </p:embeddedFont>
    <p:embeddedFont>
      <p:font typeface="Rubik" pitchFamily="2" charset="-79"/>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73"/>
    <p:restoredTop sz="94645"/>
  </p:normalViewPr>
  <p:slideViewPr>
    <p:cSldViewPr snapToGrid="0">
      <p:cViewPr varScale="1">
        <p:scale>
          <a:sx n="104" d="100"/>
          <a:sy n="104" d="100"/>
        </p:scale>
        <p:origin x="216" y="952"/>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c6f73a0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c6f73a0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0" y="4375825"/>
            <a:ext cx="2068736" cy="7677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42"/>
        <p:cNvGrpSpPr/>
        <p:nvPr/>
      </p:nvGrpSpPr>
      <p:grpSpPr>
        <a:xfrm>
          <a:off x="0" y="0"/>
          <a:ext cx="0" cy="0"/>
          <a:chOff x="0" y="0"/>
          <a:chExt cx="0" cy="0"/>
        </a:xfrm>
      </p:grpSpPr>
      <p:sp>
        <p:nvSpPr>
          <p:cNvPr id="43" name="Google Shape;43;p7"/>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6" name="Google Shape;46;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7"/>
          <p:cNvPicPr preferRelativeResize="0"/>
          <p:nvPr/>
        </p:nvPicPr>
        <p:blipFill>
          <a:blip r:embed="rId2">
            <a:alphaModFix/>
          </a:blip>
          <a:stretch>
            <a:fillRect/>
          </a:stretch>
        </p:blipFill>
        <p:spPr>
          <a:xfrm>
            <a:off x="7375197" y="0"/>
            <a:ext cx="1768806" cy="656401"/>
          </a:xfrm>
          <a:prstGeom prst="rect">
            <a:avLst/>
          </a:prstGeom>
          <a:noFill/>
          <a:ln>
            <a:noFill/>
          </a:ln>
        </p:spPr>
      </p:pic>
      <p:sp>
        <p:nvSpPr>
          <p:cNvPr id="48" name="Google Shape;48;p7"/>
          <p:cNvSpPr>
            <a:spLocks noGrp="1"/>
          </p:cNvSpPr>
          <p:nvPr>
            <p:ph type="pic" idx="2"/>
          </p:nvPr>
        </p:nvSpPr>
        <p:spPr>
          <a:xfrm>
            <a:off x="7425" y="675400"/>
            <a:ext cx="9144000" cy="44682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7"/>
        <p:cNvGrpSpPr/>
        <p:nvPr/>
      </p:nvGrpSpPr>
      <p:grpSpPr>
        <a:xfrm>
          <a:off x="0" y="0"/>
          <a:ext cx="0" cy="0"/>
          <a:chOff x="0" y="0"/>
          <a:chExt cx="0" cy="0"/>
        </a:xfrm>
      </p:grpSpPr>
      <p:sp>
        <p:nvSpPr>
          <p:cNvPr id="68" name="Google Shape;68;p11"/>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4200"/>
              <a:buNone/>
              <a:defRPr sz="4200">
                <a:solidFill>
                  <a:schemeClr val="dk1"/>
                </a:solidFill>
              </a:defRPr>
            </a:lvl1pPr>
            <a:lvl2pPr lvl="1" algn="ctr">
              <a:spcBef>
                <a:spcPts val="0"/>
              </a:spcBef>
              <a:spcAft>
                <a:spcPts val="0"/>
              </a:spcAft>
              <a:buClr>
                <a:schemeClr val="dk1"/>
              </a:buClr>
              <a:buSzPts val="4200"/>
              <a:buNone/>
              <a:defRPr sz="4200">
                <a:solidFill>
                  <a:schemeClr val="dk1"/>
                </a:solidFill>
              </a:defRPr>
            </a:lvl2pPr>
            <a:lvl3pPr lvl="2" algn="ctr">
              <a:spcBef>
                <a:spcPts val="0"/>
              </a:spcBef>
              <a:spcAft>
                <a:spcPts val="0"/>
              </a:spcAft>
              <a:buClr>
                <a:schemeClr val="dk1"/>
              </a:buClr>
              <a:buSzPts val="4200"/>
              <a:buNone/>
              <a:defRPr sz="4200">
                <a:solidFill>
                  <a:schemeClr val="dk1"/>
                </a:solidFill>
              </a:defRPr>
            </a:lvl3pPr>
            <a:lvl4pPr lvl="3" algn="ctr">
              <a:spcBef>
                <a:spcPts val="0"/>
              </a:spcBef>
              <a:spcAft>
                <a:spcPts val="0"/>
              </a:spcAft>
              <a:buClr>
                <a:schemeClr val="dk1"/>
              </a:buClr>
              <a:buSzPts val="4200"/>
              <a:buNone/>
              <a:defRPr sz="4200">
                <a:solidFill>
                  <a:schemeClr val="dk1"/>
                </a:solidFill>
              </a:defRPr>
            </a:lvl4pPr>
            <a:lvl5pPr lvl="4" algn="ctr">
              <a:spcBef>
                <a:spcPts val="0"/>
              </a:spcBef>
              <a:spcAft>
                <a:spcPts val="0"/>
              </a:spcAft>
              <a:buClr>
                <a:schemeClr val="dk1"/>
              </a:buClr>
              <a:buSzPts val="4200"/>
              <a:buNone/>
              <a:defRPr sz="4200">
                <a:solidFill>
                  <a:schemeClr val="dk1"/>
                </a:solidFill>
              </a:defRPr>
            </a:lvl5pPr>
            <a:lvl6pPr lvl="5" algn="ctr">
              <a:spcBef>
                <a:spcPts val="0"/>
              </a:spcBef>
              <a:spcAft>
                <a:spcPts val="0"/>
              </a:spcAft>
              <a:buClr>
                <a:schemeClr val="dk1"/>
              </a:buClr>
              <a:buSzPts val="4200"/>
              <a:buNone/>
              <a:defRPr sz="4200">
                <a:solidFill>
                  <a:schemeClr val="dk1"/>
                </a:solidFill>
              </a:defRPr>
            </a:lvl6pPr>
            <a:lvl7pPr lvl="6" algn="ctr">
              <a:spcBef>
                <a:spcPts val="0"/>
              </a:spcBef>
              <a:spcAft>
                <a:spcPts val="0"/>
              </a:spcAft>
              <a:buClr>
                <a:schemeClr val="dk1"/>
              </a:buClr>
              <a:buSzPts val="4200"/>
              <a:buNone/>
              <a:defRPr sz="4200">
                <a:solidFill>
                  <a:schemeClr val="dk1"/>
                </a:solidFill>
              </a:defRPr>
            </a:lvl7pPr>
            <a:lvl8pPr lvl="7" algn="ctr">
              <a:spcBef>
                <a:spcPts val="0"/>
              </a:spcBef>
              <a:spcAft>
                <a:spcPts val="0"/>
              </a:spcAft>
              <a:buClr>
                <a:schemeClr val="dk1"/>
              </a:buClr>
              <a:buSzPts val="4200"/>
              <a:buNone/>
              <a:defRPr sz="4200">
                <a:solidFill>
                  <a:schemeClr val="dk1"/>
                </a:solidFill>
              </a:defRPr>
            </a:lvl8pPr>
            <a:lvl9pPr lvl="8" algn="ctr">
              <a:spcBef>
                <a:spcPts val="0"/>
              </a:spcBef>
              <a:spcAft>
                <a:spcPts val="0"/>
              </a:spcAft>
              <a:buClr>
                <a:schemeClr val="dk1"/>
              </a:buClr>
              <a:buSzPts val="4200"/>
              <a:buNone/>
              <a:defRPr sz="4200">
                <a:solidFill>
                  <a:schemeClr val="dk1"/>
                </a:solidFill>
              </a:defRPr>
            </a:lvl9pPr>
          </a:lstStyle>
          <a:p>
            <a:endParaRPr/>
          </a:p>
        </p:txBody>
      </p:sp>
      <p:sp>
        <p:nvSpPr>
          <p:cNvPr id="71" name="Google Shape;71;p11"/>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2100"/>
              <a:buNone/>
              <a:defRPr sz="2100">
                <a:solidFill>
                  <a:schemeClr val="dk2"/>
                </a:solidFill>
              </a:defRPr>
            </a:lvl1pPr>
            <a:lvl2pPr lvl="1" algn="ctr">
              <a:lnSpc>
                <a:spcPct val="100000"/>
              </a:lnSpc>
              <a:spcBef>
                <a:spcPts val="0"/>
              </a:spcBef>
              <a:spcAft>
                <a:spcPts val="0"/>
              </a:spcAft>
              <a:buClr>
                <a:schemeClr val="dk2"/>
              </a:buClr>
              <a:buSzPts val="2100"/>
              <a:buNone/>
              <a:defRPr sz="2100">
                <a:solidFill>
                  <a:schemeClr val="dk2"/>
                </a:solidFill>
              </a:defRPr>
            </a:lvl2pPr>
            <a:lvl3pPr lvl="2" algn="ctr">
              <a:lnSpc>
                <a:spcPct val="100000"/>
              </a:lnSpc>
              <a:spcBef>
                <a:spcPts val="0"/>
              </a:spcBef>
              <a:spcAft>
                <a:spcPts val="0"/>
              </a:spcAft>
              <a:buClr>
                <a:schemeClr val="dk2"/>
              </a:buClr>
              <a:buSzPts val="2100"/>
              <a:buNone/>
              <a:defRPr sz="2100">
                <a:solidFill>
                  <a:schemeClr val="dk2"/>
                </a:solidFill>
              </a:defRPr>
            </a:lvl3pPr>
            <a:lvl4pPr lvl="3" algn="ctr">
              <a:lnSpc>
                <a:spcPct val="100000"/>
              </a:lnSpc>
              <a:spcBef>
                <a:spcPts val="0"/>
              </a:spcBef>
              <a:spcAft>
                <a:spcPts val="0"/>
              </a:spcAft>
              <a:buClr>
                <a:schemeClr val="dk2"/>
              </a:buClr>
              <a:buSzPts val="2100"/>
              <a:buNone/>
              <a:defRPr sz="2100">
                <a:solidFill>
                  <a:schemeClr val="dk2"/>
                </a:solidFill>
              </a:defRPr>
            </a:lvl4pPr>
            <a:lvl5pPr lvl="4" algn="ctr">
              <a:lnSpc>
                <a:spcPct val="100000"/>
              </a:lnSpc>
              <a:spcBef>
                <a:spcPts val="0"/>
              </a:spcBef>
              <a:spcAft>
                <a:spcPts val="0"/>
              </a:spcAft>
              <a:buClr>
                <a:schemeClr val="dk2"/>
              </a:buClr>
              <a:buSzPts val="2100"/>
              <a:buNone/>
              <a:defRPr sz="2100">
                <a:solidFill>
                  <a:schemeClr val="dk2"/>
                </a:solidFill>
              </a:defRPr>
            </a:lvl5pPr>
            <a:lvl6pPr lvl="5" algn="ctr">
              <a:lnSpc>
                <a:spcPct val="100000"/>
              </a:lnSpc>
              <a:spcBef>
                <a:spcPts val="0"/>
              </a:spcBef>
              <a:spcAft>
                <a:spcPts val="0"/>
              </a:spcAft>
              <a:buClr>
                <a:schemeClr val="dk2"/>
              </a:buClr>
              <a:buSzPts val="2100"/>
              <a:buNone/>
              <a:defRPr sz="2100">
                <a:solidFill>
                  <a:schemeClr val="dk2"/>
                </a:solidFill>
              </a:defRPr>
            </a:lvl6pPr>
            <a:lvl7pPr lvl="6" algn="ctr">
              <a:lnSpc>
                <a:spcPct val="100000"/>
              </a:lnSpc>
              <a:spcBef>
                <a:spcPts val="0"/>
              </a:spcBef>
              <a:spcAft>
                <a:spcPts val="0"/>
              </a:spcAft>
              <a:buClr>
                <a:schemeClr val="dk2"/>
              </a:buClr>
              <a:buSzPts val="2100"/>
              <a:buNone/>
              <a:defRPr sz="2100">
                <a:solidFill>
                  <a:schemeClr val="dk2"/>
                </a:solidFill>
              </a:defRPr>
            </a:lvl7pPr>
            <a:lvl8pPr lvl="7" algn="ctr">
              <a:lnSpc>
                <a:spcPct val="100000"/>
              </a:lnSpc>
              <a:spcBef>
                <a:spcPts val="0"/>
              </a:spcBef>
              <a:spcAft>
                <a:spcPts val="0"/>
              </a:spcAft>
              <a:buClr>
                <a:schemeClr val="dk2"/>
              </a:buClr>
              <a:buSzPts val="2100"/>
              <a:buNone/>
              <a:defRPr sz="2100">
                <a:solidFill>
                  <a:schemeClr val="dk2"/>
                </a:solidFill>
              </a:defRPr>
            </a:lvl8pPr>
            <a:lvl9pPr lvl="8" algn="ctr">
              <a:lnSpc>
                <a:spcPct val="100000"/>
              </a:lnSpc>
              <a:spcBef>
                <a:spcPts val="0"/>
              </a:spcBef>
              <a:spcAft>
                <a:spcPts val="0"/>
              </a:spcAft>
              <a:buClr>
                <a:schemeClr val="dk2"/>
              </a:buClr>
              <a:buSzPts val="2100"/>
              <a:buNone/>
              <a:defRPr sz="2100">
                <a:solidFill>
                  <a:schemeClr val="dk2"/>
                </a:solidFill>
              </a:defRPr>
            </a:lvl9pPr>
          </a:lstStyle>
          <a:p>
            <a:endParaRPr/>
          </a:p>
        </p:txBody>
      </p:sp>
      <p:sp>
        <p:nvSpPr>
          <p:cNvPr id="72" name="Google Shape;72;p1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74" name="Google Shape;74;p11"/>
          <p:cNvPicPr preferRelativeResize="0"/>
          <p:nvPr/>
        </p:nvPicPr>
        <p:blipFill>
          <a:blip r:embed="rId2">
            <a:alphaModFix/>
          </a:blip>
          <a:stretch>
            <a:fillRect/>
          </a:stretch>
        </p:blipFill>
        <p:spPr>
          <a:xfrm>
            <a:off x="7660528" y="0"/>
            <a:ext cx="1483474" cy="5505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
        <p:cNvGrpSpPr/>
        <p:nvPr/>
      </p:nvGrpSpPr>
      <p:grpSpPr>
        <a:xfrm>
          <a:off x="0" y="0"/>
          <a:ext cx="0" cy="0"/>
          <a:chOff x="0" y="0"/>
          <a:chExt cx="0" cy="0"/>
        </a:xfrm>
      </p:grpSpPr>
      <p:sp>
        <p:nvSpPr>
          <p:cNvPr id="84" name="Google Shape;84;p13"/>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87" name="Google Shape;87;p13"/>
          <p:cNvPicPr preferRelativeResize="0"/>
          <p:nvPr/>
        </p:nvPicPr>
        <p:blipFill>
          <a:blip r:embed="rId2">
            <a:alphaModFix/>
          </a:blip>
          <a:stretch>
            <a:fillRect/>
          </a:stretch>
        </p:blipFill>
        <p:spPr>
          <a:xfrm>
            <a:off x="0" y="4695625"/>
            <a:ext cx="1146414" cy="425425"/>
          </a:xfrm>
          <a:prstGeom prst="rect">
            <a:avLst/>
          </a:prstGeom>
          <a:noFill/>
          <a:ln>
            <a:noFill/>
          </a:ln>
        </p:spPr>
      </p:pic>
      <p:sp>
        <p:nvSpPr>
          <p:cNvPr id="88" name="Google Shape;88;p13"/>
          <p:cNvSpPr txBox="1"/>
          <p:nvPr/>
        </p:nvSpPr>
        <p:spPr>
          <a:xfrm>
            <a:off x="470175" y="1321350"/>
            <a:ext cx="8317200" cy="400200"/>
          </a:xfrm>
          <a:prstGeom prst="rect">
            <a:avLst/>
          </a:prstGeom>
          <a:solidFill>
            <a:schemeClr val="accent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ubik"/>
                <a:ea typeface="Rubik"/>
                <a:cs typeface="Rubik"/>
                <a:sym typeface="Rubik"/>
              </a:rPr>
              <a:t>text</a:t>
            </a:r>
            <a:endParaRPr>
              <a:latin typeface="Rubik"/>
              <a:ea typeface="Rubik"/>
              <a:cs typeface="Rubik"/>
              <a:sym typeface="Rubik"/>
            </a:endParaRPr>
          </a:p>
        </p:txBody>
      </p:sp>
      <p:sp>
        <p:nvSpPr>
          <p:cNvPr id="89" name="Google Shape;89;p13"/>
          <p:cNvSpPr txBox="1">
            <a:spLocks noGrp="1"/>
          </p:cNvSpPr>
          <p:nvPr>
            <p:ph type="title"/>
          </p:nvPr>
        </p:nvSpPr>
        <p:spPr>
          <a:xfrm>
            <a:off x="470225" y="267500"/>
            <a:ext cx="8317200" cy="502500"/>
          </a:xfrm>
          <a:prstGeom prst="rect">
            <a:avLst/>
          </a:prstGeom>
          <a:solidFill>
            <a:schemeClr val="accent4"/>
          </a:solidFill>
        </p:spPr>
        <p:txBody>
          <a:bodyPr spcFirstLastPara="1" wrap="square" lIns="91425" tIns="91425" rIns="91425" bIns="91425" anchor="t" anchorCtr="0">
            <a:noAutofit/>
          </a:bodyPr>
          <a:lstStyle>
            <a:lvl1pPr lvl="0">
              <a:spcBef>
                <a:spcPts val="0"/>
              </a:spcBef>
              <a:spcAft>
                <a:spcPts val="0"/>
              </a:spcAft>
              <a:buClr>
                <a:schemeClr val="dk1"/>
              </a:buClr>
              <a:buSzPts val="3200"/>
              <a:buNone/>
              <a:defRPr>
                <a:solidFill>
                  <a:schemeClr val="dk1"/>
                </a:solidFill>
              </a:defRPr>
            </a:lvl1pPr>
            <a:lvl2pPr lvl="1">
              <a:spcBef>
                <a:spcPts val="0"/>
              </a:spcBef>
              <a:spcAft>
                <a:spcPts val="0"/>
              </a:spcAft>
              <a:buSzPts val="3200"/>
              <a:buNone/>
              <a:defRPr>
                <a:latin typeface="Rubik"/>
                <a:ea typeface="Rubik"/>
                <a:cs typeface="Rubik"/>
                <a:sym typeface="Rubik"/>
              </a:defRPr>
            </a:lvl2pPr>
            <a:lvl3pPr lvl="2">
              <a:spcBef>
                <a:spcPts val="0"/>
              </a:spcBef>
              <a:spcAft>
                <a:spcPts val="0"/>
              </a:spcAft>
              <a:buSzPts val="3200"/>
              <a:buNone/>
              <a:defRPr>
                <a:latin typeface="Rubik"/>
                <a:ea typeface="Rubik"/>
                <a:cs typeface="Rubik"/>
                <a:sym typeface="Rubik"/>
              </a:defRPr>
            </a:lvl3pPr>
            <a:lvl4pPr lvl="3">
              <a:spcBef>
                <a:spcPts val="0"/>
              </a:spcBef>
              <a:spcAft>
                <a:spcPts val="0"/>
              </a:spcAft>
              <a:buSzPts val="3200"/>
              <a:buNone/>
              <a:defRPr>
                <a:latin typeface="Rubik"/>
                <a:ea typeface="Rubik"/>
                <a:cs typeface="Rubik"/>
                <a:sym typeface="Rubik"/>
              </a:defRPr>
            </a:lvl4pPr>
            <a:lvl5pPr lvl="4">
              <a:spcBef>
                <a:spcPts val="0"/>
              </a:spcBef>
              <a:spcAft>
                <a:spcPts val="0"/>
              </a:spcAft>
              <a:buSzPts val="3200"/>
              <a:buNone/>
              <a:defRPr>
                <a:latin typeface="Rubik"/>
                <a:ea typeface="Rubik"/>
                <a:cs typeface="Rubik"/>
                <a:sym typeface="Rubik"/>
              </a:defRPr>
            </a:lvl5pPr>
            <a:lvl6pPr lvl="5">
              <a:spcBef>
                <a:spcPts val="0"/>
              </a:spcBef>
              <a:spcAft>
                <a:spcPts val="0"/>
              </a:spcAft>
              <a:buSzPts val="3200"/>
              <a:buNone/>
              <a:defRPr>
                <a:latin typeface="Rubik"/>
                <a:ea typeface="Rubik"/>
                <a:cs typeface="Rubik"/>
                <a:sym typeface="Rubik"/>
              </a:defRPr>
            </a:lvl6pPr>
            <a:lvl7pPr lvl="6">
              <a:spcBef>
                <a:spcPts val="0"/>
              </a:spcBef>
              <a:spcAft>
                <a:spcPts val="0"/>
              </a:spcAft>
              <a:buSzPts val="3200"/>
              <a:buNone/>
              <a:defRPr>
                <a:latin typeface="Rubik"/>
                <a:ea typeface="Rubik"/>
                <a:cs typeface="Rubik"/>
                <a:sym typeface="Rubik"/>
              </a:defRPr>
            </a:lvl7pPr>
            <a:lvl8pPr lvl="7">
              <a:spcBef>
                <a:spcPts val="0"/>
              </a:spcBef>
              <a:spcAft>
                <a:spcPts val="0"/>
              </a:spcAft>
              <a:buSzPts val="3200"/>
              <a:buNone/>
              <a:defRPr>
                <a:latin typeface="Rubik"/>
                <a:ea typeface="Rubik"/>
                <a:cs typeface="Rubik"/>
                <a:sym typeface="Rubik"/>
              </a:defRPr>
            </a:lvl8pPr>
            <a:lvl9pPr lvl="8">
              <a:spcBef>
                <a:spcPts val="0"/>
              </a:spcBef>
              <a:spcAft>
                <a:spcPts val="0"/>
              </a:spcAft>
              <a:buSzPts val="3200"/>
              <a:buNone/>
              <a:defRPr>
                <a:latin typeface="Rubik"/>
                <a:ea typeface="Rubik"/>
                <a:cs typeface="Rubik"/>
                <a:sym typeface="Rubik"/>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 box">
  <p:cSld name="BLANK_2">
    <p:bg>
      <p:bgPr>
        <a:solidFill>
          <a:srgbClr val="EBEBEB"/>
        </a:solidFill>
        <a:effectLst/>
      </p:bgPr>
    </p:bg>
    <p:spTree>
      <p:nvGrpSpPr>
        <p:cNvPr id="1" name="Shape 99"/>
        <p:cNvGrpSpPr/>
        <p:nvPr/>
      </p:nvGrpSpPr>
      <p:grpSpPr>
        <a:xfrm>
          <a:off x="0" y="0"/>
          <a:ext cx="0" cy="0"/>
          <a:chOff x="0" y="0"/>
          <a:chExt cx="0" cy="0"/>
        </a:xfrm>
      </p:grpSpPr>
      <p:sp>
        <p:nvSpPr>
          <p:cNvPr id="100" name="Google Shape;100;p1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1" name="Google Shape;101;p16"/>
          <p:cNvPicPr preferRelativeResize="0"/>
          <p:nvPr/>
        </p:nvPicPr>
        <p:blipFill>
          <a:blip r:embed="rId2">
            <a:alphaModFix/>
          </a:blip>
          <a:stretch>
            <a:fillRect/>
          </a:stretch>
        </p:blipFill>
        <p:spPr>
          <a:xfrm>
            <a:off x="91675" y="4477150"/>
            <a:ext cx="1284876" cy="612074"/>
          </a:xfrm>
          <a:prstGeom prst="rect">
            <a:avLst/>
          </a:prstGeom>
          <a:noFill/>
          <a:ln>
            <a:noFill/>
          </a:ln>
        </p:spPr>
      </p:pic>
      <p:sp>
        <p:nvSpPr>
          <p:cNvPr id="102" name="Google Shape;102;p16"/>
          <p:cNvSpPr>
            <a:spLocks noGrp="1"/>
          </p:cNvSpPr>
          <p:nvPr>
            <p:ph type="pic" idx="2"/>
          </p:nvPr>
        </p:nvSpPr>
        <p:spPr>
          <a:xfrm>
            <a:off x="-28115" y="0"/>
            <a:ext cx="9201900" cy="5151000"/>
          </a:xfrm>
          <a:prstGeom prst="rect">
            <a:avLst/>
          </a:prstGeom>
          <a:noFill/>
          <a:ln>
            <a:noFill/>
          </a:ln>
        </p:spPr>
      </p:sp>
      <p:sp>
        <p:nvSpPr>
          <p:cNvPr id="103" name="Google Shape;103;p16"/>
          <p:cNvSpPr/>
          <p:nvPr/>
        </p:nvSpPr>
        <p:spPr>
          <a:xfrm>
            <a:off x="868375" y="660575"/>
            <a:ext cx="7370100" cy="37854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txBox="1"/>
          <p:nvPr/>
        </p:nvSpPr>
        <p:spPr>
          <a:xfrm>
            <a:off x="1434825" y="1110575"/>
            <a:ext cx="607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Gugi"/>
                <a:ea typeface="Gugi"/>
                <a:cs typeface="Gugi"/>
                <a:sym typeface="Gugi"/>
              </a:rPr>
              <a:t>Text</a:t>
            </a:r>
            <a:endParaRPr>
              <a:solidFill>
                <a:schemeClr val="lt1"/>
              </a:solidFill>
              <a:latin typeface="Gugi"/>
              <a:ea typeface="Gugi"/>
              <a:cs typeface="Gugi"/>
              <a:sym typeface="Gug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471900" y="738725"/>
            <a:ext cx="8222100" cy="767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atin typeface="Rubik"/>
                <a:ea typeface="Rubik"/>
                <a:cs typeface="Rubik"/>
                <a:sym typeface="Rubik"/>
              </a:defRPr>
            </a:lvl1pPr>
            <a:lvl2pPr lvl="1">
              <a:spcBef>
                <a:spcPts val="0"/>
              </a:spcBef>
              <a:spcAft>
                <a:spcPts val="0"/>
              </a:spcAft>
              <a:buSzPts val="3200"/>
              <a:buNone/>
              <a:defRPr>
                <a:latin typeface="Rubik"/>
                <a:ea typeface="Rubik"/>
                <a:cs typeface="Rubik"/>
                <a:sym typeface="Rubik"/>
              </a:defRPr>
            </a:lvl2pPr>
            <a:lvl3pPr lvl="2">
              <a:spcBef>
                <a:spcPts val="0"/>
              </a:spcBef>
              <a:spcAft>
                <a:spcPts val="0"/>
              </a:spcAft>
              <a:buSzPts val="3200"/>
              <a:buNone/>
              <a:defRPr>
                <a:latin typeface="Rubik"/>
                <a:ea typeface="Rubik"/>
                <a:cs typeface="Rubik"/>
                <a:sym typeface="Rubik"/>
              </a:defRPr>
            </a:lvl3pPr>
            <a:lvl4pPr lvl="3">
              <a:spcBef>
                <a:spcPts val="0"/>
              </a:spcBef>
              <a:spcAft>
                <a:spcPts val="0"/>
              </a:spcAft>
              <a:buSzPts val="3200"/>
              <a:buNone/>
              <a:defRPr>
                <a:latin typeface="Rubik"/>
                <a:ea typeface="Rubik"/>
                <a:cs typeface="Rubik"/>
                <a:sym typeface="Rubik"/>
              </a:defRPr>
            </a:lvl4pPr>
            <a:lvl5pPr lvl="4">
              <a:spcBef>
                <a:spcPts val="0"/>
              </a:spcBef>
              <a:spcAft>
                <a:spcPts val="0"/>
              </a:spcAft>
              <a:buSzPts val="3200"/>
              <a:buNone/>
              <a:defRPr>
                <a:latin typeface="Rubik"/>
                <a:ea typeface="Rubik"/>
                <a:cs typeface="Rubik"/>
                <a:sym typeface="Rubik"/>
              </a:defRPr>
            </a:lvl5pPr>
            <a:lvl6pPr lvl="5">
              <a:spcBef>
                <a:spcPts val="0"/>
              </a:spcBef>
              <a:spcAft>
                <a:spcPts val="0"/>
              </a:spcAft>
              <a:buSzPts val="3200"/>
              <a:buNone/>
              <a:defRPr>
                <a:latin typeface="Rubik"/>
                <a:ea typeface="Rubik"/>
                <a:cs typeface="Rubik"/>
                <a:sym typeface="Rubik"/>
              </a:defRPr>
            </a:lvl6pPr>
            <a:lvl7pPr lvl="6">
              <a:spcBef>
                <a:spcPts val="0"/>
              </a:spcBef>
              <a:spcAft>
                <a:spcPts val="0"/>
              </a:spcAft>
              <a:buSzPts val="3200"/>
              <a:buNone/>
              <a:defRPr>
                <a:latin typeface="Rubik"/>
                <a:ea typeface="Rubik"/>
                <a:cs typeface="Rubik"/>
                <a:sym typeface="Rubik"/>
              </a:defRPr>
            </a:lvl7pPr>
            <a:lvl8pPr lvl="7">
              <a:spcBef>
                <a:spcPts val="0"/>
              </a:spcBef>
              <a:spcAft>
                <a:spcPts val="0"/>
              </a:spcAft>
              <a:buSzPts val="3200"/>
              <a:buNone/>
              <a:defRPr>
                <a:latin typeface="Rubik"/>
                <a:ea typeface="Rubik"/>
                <a:cs typeface="Rubik"/>
                <a:sym typeface="Rubik"/>
              </a:defRPr>
            </a:lvl8pPr>
            <a:lvl9pPr lvl="8">
              <a:spcBef>
                <a:spcPts val="0"/>
              </a:spcBef>
              <a:spcAft>
                <a:spcPts val="0"/>
              </a:spcAft>
              <a:buSzPts val="3200"/>
              <a:buNone/>
              <a:defRPr>
                <a:latin typeface="Rubik"/>
                <a:ea typeface="Rubik"/>
                <a:cs typeface="Rubik"/>
                <a:sym typeface="Rubik"/>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Click to edit Master title style</a:t>
            </a:r>
            <a:endParaRPr lang="en-US"/>
          </a:p>
        </p:txBody>
      </p:sp>
      <p:sp>
        <p:nvSpPr>
          <p:cNvPr id="3" name="Content Placeholder 2"/>
          <p:cNvSpPr>
            <a:spLocks noGrp="1"/>
          </p:cNvSpPr>
          <p:nvPr>
            <p:ph idx="1"/>
          </p:nvPr>
        </p:nvSpPr>
        <p:spPr/>
        <p:txBody>
          <a:body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4" name="Date Placeholder 3"/>
          <p:cNvSpPr>
            <a:spLocks noGrp="1"/>
          </p:cNvSpPr>
          <p:nvPr>
            <p:ph type="dt" sz="half" idx="10"/>
          </p:nvPr>
        </p:nvSpPr>
        <p:spPr/>
        <p:txBody>
          <a:bodyPr/>
          <a:lstStyle/>
          <a:p>
            <a:fld id="{42D9A7EF-B52A-A944-8492-15FB465D21FF}" type="datetimeFigureOut">
              <a:rPr lang="en-US" smtClean="0"/>
              <a:t>9/11/25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DA154-259C-614D-B248-CC205B3AE4C4}" type="slidenum">
              <a:rPr lang="en-US" smtClean="0"/>
              <a:t>‹#›</a:t>
            </a:fld>
            <a:endParaRPr lang="en-US"/>
          </a:p>
        </p:txBody>
      </p:sp>
    </p:spTree>
    <p:extLst>
      <p:ext uri="{BB962C8B-B14F-4D97-AF65-F5344CB8AC3E}">
        <p14:creationId xmlns:p14="http://schemas.microsoft.com/office/powerpoint/2010/main" val="293473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Gugi"/>
              <a:buNone/>
              <a:defRPr sz="3200">
                <a:solidFill>
                  <a:schemeClr val="lt1"/>
                </a:solidFill>
                <a:latin typeface="Gugi"/>
                <a:ea typeface="Gugi"/>
                <a:cs typeface="Gugi"/>
                <a:sym typeface="Gugi"/>
              </a:defRPr>
            </a:lvl1pPr>
            <a:lvl2pPr lvl="1">
              <a:spcBef>
                <a:spcPts val="0"/>
              </a:spcBef>
              <a:spcAft>
                <a:spcPts val="0"/>
              </a:spcAft>
              <a:buClr>
                <a:schemeClr val="lt1"/>
              </a:buClr>
              <a:buSzPts val="3200"/>
              <a:buFont typeface="Gugi"/>
              <a:buNone/>
              <a:defRPr sz="3200">
                <a:solidFill>
                  <a:schemeClr val="lt1"/>
                </a:solidFill>
                <a:latin typeface="Gugi"/>
                <a:ea typeface="Gugi"/>
                <a:cs typeface="Gugi"/>
                <a:sym typeface="Gugi"/>
              </a:defRPr>
            </a:lvl2pPr>
            <a:lvl3pPr lvl="2">
              <a:spcBef>
                <a:spcPts val="0"/>
              </a:spcBef>
              <a:spcAft>
                <a:spcPts val="0"/>
              </a:spcAft>
              <a:buClr>
                <a:schemeClr val="lt1"/>
              </a:buClr>
              <a:buSzPts val="3200"/>
              <a:buFont typeface="Gugi"/>
              <a:buNone/>
              <a:defRPr sz="3200">
                <a:solidFill>
                  <a:schemeClr val="lt1"/>
                </a:solidFill>
                <a:latin typeface="Gugi"/>
                <a:ea typeface="Gugi"/>
                <a:cs typeface="Gugi"/>
                <a:sym typeface="Gugi"/>
              </a:defRPr>
            </a:lvl3pPr>
            <a:lvl4pPr lvl="3">
              <a:spcBef>
                <a:spcPts val="0"/>
              </a:spcBef>
              <a:spcAft>
                <a:spcPts val="0"/>
              </a:spcAft>
              <a:buClr>
                <a:schemeClr val="lt1"/>
              </a:buClr>
              <a:buSzPts val="3200"/>
              <a:buFont typeface="Gugi"/>
              <a:buNone/>
              <a:defRPr sz="3200">
                <a:solidFill>
                  <a:schemeClr val="lt1"/>
                </a:solidFill>
                <a:latin typeface="Gugi"/>
                <a:ea typeface="Gugi"/>
                <a:cs typeface="Gugi"/>
                <a:sym typeface="Gugi"/>
              </a:defRPr>
            </a:lvl4pPr>
            <a:lvl5pPr lvl="4">
              <a:spcBef>
                <a:spcPts val="0"/>
              </a:spcBef>
              <a:spcAft>
                <a:spcPts val="0"/>
              </a:spcAft>
              <a:buClr>
                <a:schemeClr val="lt1"/>
              </a:buClr>
              <a:buSzPts val="3200"/>
              <a:buFont typeface="Gugi"/>
              <a:buNone/>
              <a:defRPr sz="3200">
                <a:solidFill>
                  <a:schemeClr val="lt1"/>
                </a:solidFill>
                <a:latin typeface="Gugi"/>
                <a:ea typeface="Gugi"/>
                <a:cs typeface="Gugi"/>
                <a:sym typeface="Gugi"/>
              </a:defRPr>
            </a:lvl5pPr>
            <a:lvl6pPr lvl="5">
              <a:spcBef>
                <a:spcPts val="0"/>
              </a:spcBef>
              <a:spcAft>
                <a:spcPts val="0"/>
              </a:spcAft>
              <a:buClr>
                <a:schemeClr val="lt1"/>
              </a:buClr>
              <a:buSzPts val="3200"/>
              <a:buFont typeface="Gugi"/>
              <a:buNone/>
              <a:defRPr sz="3200">
                <a:solidFill>
                  <a:schemeClr val="lt1"/>
                </a:solidFill>
                <a:latin typeface="Gugi"/>
                <a:ea typeface="Gugi"/>
                <a:cs typeface="Gugi"/>
                <a:sym typeface="Gugi"/>
              </a:defRPr>
            </a:lvl6pPr>
            <a:lvl7pPr lvl="6">
              <a:spcBef>
                <a:spcPts val="0"/>
              </a:spcBef>
              <a:spcAft>
                <a:spcPts val="0"/>
              </a:spcAft>
              <a:buClr>
                <a:schemeClr val="lt1"/>
              </a:buClr>
              <a:buSzPts val="3200"/>
              <a:buFont typeface="Gugi"/>
              <a:buNone/>
              <a:defRPr sz="3200">
                <a:solidFill>
                  <a:schemeClr val="lt1"/>
                </a:solidFill>
                <a:latin typeface="Gugi"/>
                <a:ea typeface="Gugi"/>
                <a:cs typeface="Gugi"/>
                <a:sym typeface="Gugi"/>
              </a:defRPr>
            </a:lvl7pPr>
            <a:lvl8pPr lvl="7">
              <a:spcBef>
                <a:spcPts val="0"/>
              </a:spcBef>
              <a:spcAft>
                <a:spcPts val="0"/>
              </a:spcAft>
              <a:buClr>
                <a:schemeClr val="lt1"/>
              </a:buClr>
              <a:buSzPts val="3200"/>
              <a:buFont typeface="Gugi"/>
              <a:buNone/>
              <a:defRPr sz="3200">
                <a:solidFill>
                  <a:schemeClr val="lt1"/>
                </a:solidFill>
                <a:latin typeface="Gugi"/>
                <a:ea typeface="Gugi"/>
                <a:cs typeface="Gugi"/>
                <a:sym typeface="Gugi"/>
              </a:defRPr>
            </a:lvl8pPr>
            <a:lvl9pPr lvl="8">
              <a:spcBef>
                <a:spcPts val="0"/>
              </a:spcBef>
              <a:spcAft>
                <a:spcPts val="0"/>
              </a:spcAft>
              <a:buClr>
                <a:schemeClr val="lt1"/>
              </a:buClr>
              <a:buSzPts val="3200"/>
              <a:buFont typeface="Gugi"/>
              <a:buNone/>
              <a:defRPr sz="3200">
                <a:solidFill>
                  <a:schemeClr val="lt1"/>
                </a:solidFill>
                <a:latin typeface="Gugi"/>
                <a:ea typeface="Gugi"/>
                <a:cs typeface="Gugi"/>
                <a:sym typeface="Gugi"/>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Rubik"/>
              <a:buChar char="●"/>
              <a:defRPr sz="1800">
                <a:solidFill>
                  <a:schemeClr val="lt1"/>
                </a:solidFill>
                <a:latin typeface="Rubik"/>
                <a:ea typeface="Rubik"/>
                <a:cs typeface="Rubik"/>
                <a:sym typeface="Rubik"/>
              </a:defRPr>
            </a:lvl1pPr>
            <a:lvl2pPr marL="914400" lvl="1" indent="-317500">
              <a:lnSpc>
                <a:spcPct val="115000"/>
              </a:lnSpc>
              <a:spcBef>
                <a:spcPts val="1600"/>
              </a:spcBef>
              <a:spcAft>
                <a:spcPts val="0"/>
              </a:spcAft>
              <a:buClr>
                <a:schemeClr val="lt1"/>
              </a:buClr>
              <a:buSzPts val="1400"/>
              <a:buFont typeface="Rubik"/>
              <a:buChar char="○"/>
              <a:defRPr>
                <a:solidFill>
                  <a:schemeClr val="lt1"/>
                </a:solidFill>
                <a:latin typeface="Rubik"/>
                <a:ea typeface="Rubik"/>
                <a:cs typeface="Rubik"/>
                <a:sym typeface="Rubik"/>
              </a:defRPr>
            </a:lvl2pPr>
            <a:lvl3pPr marL="1371600" lvl="2" indent="-317500">
              <a:lnSpc>
                <a:spcPct val="115000"/>
              </a:lnSpc>
              <a:spcBef>
                <a:spcPts val="1600"/>
              </a:spcBef>
              <a:spcAft>
                <a:spcPts val="0"/>
              </a:spcAft>
              <a:buClr>
                <a:schemeClr val="lt1"/>
              </a:buClr>
              <a:buSzPts val="1400"/>
              <a:buFont typeface="Rubik"/>
              <a:buChar char="■"/>
              <a:defRPr>
                <a:solidFill>
                  <a:schemeClr val="lt1"/>
                </a:solidFill>
                <a:latin typeface="Rubik"/>
                <a:ea typeface="Rubik"/>
                <a:cs typeface="Rubik"/>
                <a:sym typeface="Rubik"/>
              </a:defRPr>
            </a:lvl3pPr>
            <a:lvl4pPr marL="1828800" lvl="3" indent="-317500">
              <a:lnSpc>
                <a:spcPct val="115000"/>
              </a:lnSpc>
              <a:spcBef>
                <a:spcPts val="1600"/>
              </a:spcBef>
              <a:spcAft>
                <a:spcPts val="0"/>
              </a:spcAft>
              <a:buClr>
                <a:schemeClr val="lt1"/>
              </a:buClr>
              <a:buSzPts val="1400"/>
              <a:buFont typeface="Rubik"/>
              <a:buChar char="●"/>
              <a:defRPr>
                <a:solidFill>
                  <a:schemeClr val="lt1"/>
                </a:solidFill>
                <a:latin typeface="Rubik"/>
                <a:ea typeface="Rubik"/>
                <a:cs typeface="Rubik"/>
                <a:sym typeface="Rubik"/>
              </a:defRPr>
            </a:lvl4pPr>
            <a:lvl5pPr marL="2286000" lvl="4" indent="-317500">
              <a:lnSpc>
                <a:spcPct val="115000"/>
              </a:lnSpc>
              <a:spcBef>
                <a:spcPts val="1600"/>
              </a:spcBef>
              <a:spcAft>
                <a:spcPts val="0"/>
              </a:spcAft>
              <a:buClr>
                <a:schemeClr val="lt1"/>
              </a:buClr>
              <a:buSzPts val="1400"/>
              <a:buFont typeface="Rubik"/>
              <a:buChar char="○"/>
              <a:defRPr>
                <a:solidFill>
                  <a:schemeClr val="lt1"/>
                </a:solidFill>
                <a:latin typeface="Rubik"/>
                <a:ea typeface="Rubik"/>
                <a:cs typeface="Rubik"/>
                <a:sym typeface="Rubik"/>
              </a:defRPr>
            </a:lvl5pPr>
            <a:lvl6pPr marL="2743200" lvl="5" indent="-317500">
              <a:lnSpc>
                <a:spcPct val="115000"/>
              </a:lnSpc>
              <a:spcBef>
                <a:spcPts val="1600"/>
              </a:spcBef>
              <a:spcAft>
                <a:spcPts val="0"/>
              </a:spcAft>
              <a:buClr>
                <a:schemeClr val="lt1"/>
              </a:buClr>
              <a:buSzPts val="1400"/>
              <a:buFont typeface="Rubik"/>
              <a:buChar char="■"/>
              <a:defRPr>
                <a:solidFill>
                  <a:schemeClr val="lt1"/>
                </a:solidFill>
                <a:latin typeface="Rubik"/>
                <a:ea typeface="Rubik"/>
                <a:cs typeface="Rubik"/>
                <a:sym typeface="Rubik"/>
              </a:defRPr>
            </a:lvl6pPr>
            <a:lvl7pPr marL="3200400" lvl="6" indent="-317500">
              <a:lnSpc>
                <a:spcPct val="115000"/>
              </a:lnSpc>
              <a:spcBef>
                <a:spcPts val="1600"/>
              </a:spcBef>
              <a:spcAft>
                <a:spcPts val="0"/>
              </a:spcAft>
              <a:buClr>
                <a:schemeClr val="lt1"/>
              </a:buClr>
              <a:buSzPts val="1400"/>
              <a:buFont typeface="Rubik"/>
              <a:buChar char="●"/>
              <a:defRPr>
                <a:solidFill>
                  <a:schemeClr val="lt1"/>
                </a:solidFill>
                <a:latin typeface="Rubik"/>
                <a:ea typeface="Rubik"/>
                <a:cs typeface="Rubik"/>
                <a:sym typeface="Rubik"/>
              </a:defRPr>
            </a:lvl7pPr>
            <a:lvl8pPr marL="3657600" lvl="7" indent="-317500">
              <a:lnSpc>
                <a:spcPct val="115000"/>
              </a:lnSpc>
              <a:spcBef>
                <a:spcPts val="1600"/>
              </a:spcBef>
              <a:spcAft>
                <a:spcPts val="0"/>
              </a:spcAft>
              <a:buClr>
                <a:schemeClr val="lt1"/>
              </a:buClr>
              <a:buSzPts val="1400"/>
              <a:buFont typeface="Rubik"/>
              <a:buChar char="○"/>
              <a:defRPr>
                <a:solidFill>
                  <a:schemeClr val="lt1"/>
                </a:solidFill>
                <a:latin typeface="Rubik"/>
                <a:ea typeface="Rubik"/>
                <a:cs typeface="Rubik"/>
                <a:sym typeface="Rubik"/>
              </a:defRPr>
            </a:lvl8pPr>
            <a:lvl9pPr marL="4114800" lvl="8" indent="-317500">
              <a:lnSpc>
                <a:spcPct val="115000"/>
              </a:lnSpc>
              <a:spcBef>
                <a:spcPts val="1600"/>
              </a:spcBef>
              <a:spcAft>
                <a:spcPts val="1600"/>
              </a:spcAft>
              <a:buClr>
                <a:schemeClr val="lt1"/>
              </a:buClr>
              <a:buSzPts val="1400"/>
              <a:buFont typeface="Rubik"/>
              <a:buChar char="■"/>
              <a:defRPr>
                <a:solidFill>
                  <a:schemeClr val="lt1"/>
                </a:solidFill>
                <a:latin typeface="Rubik"/>
                <a:ea typeface="Rubik"/>
                <a:cs typeface="Rubik"/>
                <a:sym typeface="Rubik"/>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7" r:id="rId3"/>
    <p:sldLayoutId id="2147483659" r:id="rId4"/>
    <p:sldLayoutId id="2147483662" r:id="rId5"/>
    <p:sldLayoutId id="2147483663" r:id="rId6"/>
    <p:sldLayoutId id="214748366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ctrTitle"/>
          </p:nvPr>
        </p:nvSpPr>
        <p:spPr>
          <a:xfrm>
            <a:off x="370429" y="1819275"/>
            <a:ext cx="8222100" cy="933600"/>
          </a:xfrm>
          <a:prstGeom prst="rect">
            <a:avLst/>
          </a:prstGeom>
        </p:spPr>
        <p:txBody>
          <a:bodyPr spcFirstLastPara="1" wrap="square" lIns="91425" tIns="91425" rIns="91425" bIns="91425" anchor="b" anchorCtr="0">
            <a:noAutofit/>
          </a:bodyPr>
          <a:lstStyle/>
          <a:p>
            <a:pPr algn="ctr"/>
            <a:r>
              <a:rPr lang="en-GB" sz="4000" dirty="0">
                <a:solidFill>
                  <a:schemeClr val="bg1"/>
                </a:solidFill>
                <a:latin typeface="Calibri" panose="020F0502020204030204" pitchFamily="34" charset="0"/>
                <a:cs typeface="Calibri" panose="020F0502020204030204" pitchFamily="34" charset="0"/>
              </a:rPr>
              <a:t>Barriers and Enablers for Open Science in Slovenian Copyright Law</a:t>
            </a:r>
            <a:br>
              <a:rPr lang="en-GB" sz="4000" dirty="0">
                <a:solidFill>
                  <a:schemeClr val="bg1"/>
                </a:solidFill>
                <a:highlight>
                  <a:srgbClr val="000000"/>
                </a:highlight>
                <a:latin typeface="Calibri" panose="020F0502020204030204" pitchFamily="34" charset="0"/>
                <a:cs typeface="Calibri" panose="020F0502020204030204" pitchFamily="34" charset="0"/>
              </a:rPr>
            </a:br>
            <a:endParaRPr lang="en-GB" sz="4000" dirty="0">
              <a:latin typeface="Calibri" panose="020F0502020204030204" pitchFamily="34" charset="0"/>
              <a:cs typeface="Calibri" panose="020F0502020204030204" pitchFamily="34" charset="0"/>
            </a:endParaRPr>
          </a:p>
        </p:txBody>
      </p:sp>
      <p:sp>
        <p:nvSpPr>
          <p:cNvPr id="127" name="Google Shape;127;p20"/>
          <p:cNvSpPr txBox="1">
            <a:spLocks noGrp="1"/>
          </p:cNvSpPr>
          <p:nvPr>
            <p:ph type="subTitle" idx="1"/>
          </p:nvPr>
        </p:nvSpPr>
        <p:spPr>
          <a:xfrm>
            <a:off x="390525" y="3564781"/>
            <a:ext cx="8222100" cy="74861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400" dirty="0">
                <a:latin typeface="Calibri" panose="020F0502020204030204" pitchFamily="34" charset="0"/>
                <a:cs typeface="Calibri" panose="020F0502020204030204" pitchFamily="34" charset="0"/>
              </a:rPr>
              <a:t>Dr. Maja Bogataj Jančič, LL.M. (Harvard), LL.M. (Torino) (KR21 NC, KR21 RC)</a:t>
            </a:r>
          </a:p>
          <a:p>
            <a:pPr marL="0" lvl="0" indent="0" algn="ctr" rtl="0">
              <a:spcBef>
                <a:spcPts val="0"/>
              </a:spcBef>
              <a:spcAft>
                <a:spcPts val="0"/>
              </a:spcAft>
              <a:buNone/>
            </a:pPr>
            <a:r>
              <a:rPr lang="en-GB" sz="1400" dirty="0">
                <a:latin typeface="Calibri" panose="020F0502020204030204" pitchFamily="34" charset="0"/>
                <a:cs typeface="Calibri" panose="020F0502020204030204" pitchFamily="34" charset="0"/>
              </a:rPr>
              <a:t>Open Data and Intellectual Property Institute ODIPI</a:t>
            </a:r>
          </a:p>
          <a:p>
            <a:pPr marL="0" lvl="0" indent="0" algn="ctr" rtl="0">
              <a:spcBef>
                <a:spcPts val="0"/>
              </a:spcBef>
              <a:spcAft>
                <a:spcPts val="0"/>
              </a:spcAft>
              <a:buNone/>
            </a:pPr>
            <a:r>
              <a:rPr lang="en-GB" sz="1400" dirty="0">
                <a:latin typeface="Calibri" panose="020F0502020204030204" pitchFamily="34" charset="0"/>
                <a:cs typeface="Calibri" panose="020F0502020204030204" pitchFamily="34" charset="0"/>
              </a:rPr>
              <a:t>11. 9. 2025, PUBMET 2025, Zagreb</a:t>
            </a:r>
          </a:p>
        </p:txBody>
      </p:sp>
      <p:pic>
        <p:nvPicPr>
          <p:cNvPr id="2" name="Picture 1">
            <a:extLst>
              <a:ext uri="{FF2B5EF4-FFF2-40B4-BE49-F238E27FC236}">
                <a16:creationId xmlns:a16="http://schemas.microsoft.com/office/drawing/2014/main" id="{A35F3FD5-3066-22A3-3F61-9A0202A2062E}"/>
              </a:ext>
            </a:extLst>
          </p:cNvPr>
          <p:cNvPicPr>
            <a:picLocks noChangeAspect="1"/>
          </p:cNvPicPr>
          <p:nvPr/>
        </p:nvPicPr>
        <p:blipFill>
          <a:blip r:embed="rId3"/>
          <a:stretch>
            <a:fillRect/>
          </a:stretch>
        </p:blipFill>
        <p:spPr>
          <a:xfrm>
            <a:off x="2103274" y="4587838"/>
            <a:ext cx="1072005" cy="3891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A895D-3CE7-92A1-EA6A-314D40C503E7}"/>
              </a:ext>
            </a:extLst>
          </p:cNvPr>
          <p:cNvSpPr>
            <a:spLocks noGrp="1"/>
          </p:cNvSpPr>
          <p:nvPr>
            <p:ph type="title"/>
          </p:nvPr>
        </p:nvSpPr>
        <p:spPr>
          <a:xfrm>
            <a:off x="129877" y="131429"/>
            <a:ext cx="8222100" cy="767700"/>
          </a:xfrm>
        </p:spPr>
        <p:txBody>
          <a:bodyPr/>
          <a:lstStyle/>
          <a:p>
            <a:r>
              <a:rPr lang="en-SI" dirty="0">
                <a:latin typeface="Calibri" panose="020F0502020204030204" pitchFamily="34" charset="0"/>
                <a:cs typeface="Calibri" panose="020F0502020204030204" pitchFamily="34" charset="0"/>
              </a:rPr>
              <a:t>Enablers</a:t>
            </a:r>
          </a:p>
        </p:txBody>
      </p:sp>
      <p:sp>
        <p:nvSpPr>
          <p:cNvPr id="3" name="Content Placeholder 2">
            <a:extLst>
              <a:ext uri="{FF2B5EF4-FFF2-40B4-BE49-F238E27FC236}">
                <a16:creationId xmlns:a16="http://schemas.microsoft.com/office/drawing/2014/main" id="{45884D85-0ECA-3F16-23AA-776F46574BB1}"/>
              </a:ext>
            </a:extLst>
          </p:cNvPr>
          <p:cNvSpPr>
            <a:spLocks noGrp="1"/>
          </p:cNvSpPr>
          <p:nvPr>
            <p:ph idx="1"/>
          </p:nvPr>
        </p:nvSpPr>
        <p:spPr>
          <a:xfrm>
            <a:off x="471900" y="796412"/>
            <a:ext cx="8222100" cy="3746091"/>
          </a:xfrm>
        </p:spPr>
        <p:txBody>
          <a:bodyPr/>
          <a:lstStyle/>
          <a:p>
            <a:pPr algn="just"/>
            <a:r>
              <a:rPr lang="en-GB" dirty="0">
                <a:latin typeface="Calibri" panose="020F0502020204030204" pitchFamily="34" charset="0"/>
                <a:cs typeface="Calibri" panose="020F0502020204030204" pitchFamily="34" charset="0"/>
              </a:rPr>
              <a:t>Explicit enablers for Open Science within copyright law remain largely absent:</a:t>
            </a:r>
          </a:p>
          <a:p>
            <a:pPr marL="612000" lvl="1" algn="just"/>
            <a:r>
              <a:rPr lang="en-GB" sz="1600" dirty="0">
                <a:solidFill>
                  <a:schemeClr val="tx1"/>
                </a:solidFill>
                <a:highlight>
                  <a:srgbClr val="C0C0C0"/>
                </a:highlight>
                <a:latin typeface="Calibri" panose="020F0502020204030204" pitchFamily="34" charset="0"/>
                <a:cs typeface="Calibri" panose="020F0502020204030204" pitchFamily="34" charset="0"/>
              </a:rPr>
              <a:t>Art. 57b of ZASP, which implements Art. 3 of the DSM Directive, introduces a specific exception allowing text and data mining (TDM) for scientific research</a:t>
            </a:r>
            <a:r>
              <a:rPr lang="en-GB" sz="1600" dirty="0">
                <a:latin typeface="Calibri" panose="020F0502020204030204" pitchFamily="34" charset="0"/>
                <a:cs typeface="Calibri" panose="020F0502020204030204" pitchFamily="34" charset="0"/>
              </a:rPr>
              <a:t>, which can act as a powerful enabler of research, science and, of course, Open Science. It grants research organisations, publicly accessible archives, libraries, museums, film or audio heritage institutions, public broadcasting organisations, and persons affiliated with these institutions the right to freely reproduce works and carry out TDM operations, provided they have lawful access to the works. The exception allows for the digitisation of analogue content and the remote access to content where necessary for the purposes of TDM;</a:t>
            </a:r>
          </a:p>
          <a:p>
            <a:pPr marL="612000" lvl="1" algn="just"/>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4847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40E8C-9935-C09A-7A2B-68F663A7D19D}"/>
              </a:ext>
            </a:extLst>
          </p:cNvPr>
          <p:cNvSpPr>
            <a:spLocks noGrp="1"/>
          </p:cNvSpPr>
          <p:nvPr>
            <p:ph type="title"/>
          </p:nvPr>
        </p:nvSpPr>
        <p:spPr>
          <a:xfrm>
            <a:off x="129878" y="130375"/>
            <a:ext cx="8222100" cy="767700"/>
          </a:xfrm>
        </p:spPr>
        <p:txBody>
          <a:bodyPr/>
          <a:lstStyle/>
          <a:p>
            <a:r>
              <a:rPr lang="en-SI" dirty="0">
                <a:latin typeface="Calibri" panose="020F0502020204030204" pitchFamily="34" charset="0"/>
                <a:cs typeface="Calibri" panose="020F0502020204030204" pitchFamily="34" charset="0"/>
              </a:rPr>
              <a:t>Outside the Slovenian Copyright Law</a:t>
            </a:r>
          </a:p>
        </p:txBody>
      </p:sp>
      <p:sp>
        <p:nvSpPr>
          <p:cNvPr id="5" name="Content Placeholder 4">
            <a:extLst>
              <a:ext uri="{FF2B5EF4-FFF2-40B4-BE49-F238E27FC236}">
                <a16:creationId xmlns:a16="http://schemas.microsoft.com/office/drawing/2014/main" id="{5C99B5DE-A1BB-29D6-5055-666368410086}"/>
              </a:ext>
            </a:extLst>
          </p:cNvPr>
          <p:cNvSpPr>
            <a:spLocks noGrp="1"/>
          </p:cNvSpPr>
          <p:nvPr>
            <p:ph idx="1"/>
          </p:nvPr>
        </p:nvSpPr>
        <p:spPr>
          <a:xfrm>
            <a:off x="471900" y="898075"/>
            <a:ext cx="8222100" cy="3731200"/>
          </a:xfrm>
        </p:spPr>
        <p:txBody>
          <a:bodyPr/>
          <a:lstStyle/>
          <a:p>
            <a:pPr algn="just"/>
            <a:r>
              <a:rPr lang="en-GB" dirty="0" err="1">
                <a:latin typeface="Calibri" panose="020F0502020204030204" pitchFamily="34" charset="0"/>
                <a:cs typeface="Calibri" panose="020F0502020204030204" pitchFamily="34" charset="0"/>
              </a:rPr>
              <a:t>ZZrID</a:t>
            </a:r>
            <a:r>
              <a:rPr lang="en-GB" dirty="0">
                <a:latin typeface="Calibri" panose="020F0502020204030204" pitchFamily="34" charset="0"/>
                <a:cs typeface="Calibri" panose="020F0502020204030204" pitchFamily="34" charset="0"/>
              </a:rPr>
              <a:t> mandates </a:t>
            </a:r>
            <a:r>
              <a:rPr lang="en-GB" dirty="0">
                <a:solidFill>
                  <a:schemeClr val="tx1"/>
                </a:solidFill>
                <a:highlight>
                  <a:srgbClr val="C0C0C0"/>
                </a:highlight>
                <a:latin typeface="Calibri" panose="020F0502020204030204" pitchFamily="34" charset="0"/>
                <a:cs typeface="Calibri" panose="020F0502020204030204" pitchFamily="34" charset="0"/>
              </a:rPr>
              <a:t>Rights Retention (RR)</a:t>
            </a:r>
            <a:r>
              <a:rPr lang="en-GB" dirty="0">
                <a:solidFill>
                  <a:schemeClr val="tx1"/>
                </a:solidFill>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 a crucial mechanism for ensuring that publicly funded research remains openly accessible. The concept of RR is further detailed in the Decree on Open Science. Compliance with the RR obligation functions not only as an enabler, but as an incentive for Open Science principles, reinforcing its uptake through financial conditions tied to research funding eligibility and legally prescribed sanctions for non-compliance.</a:t>
            </a:r>
          </a:p>
          <a:p>
            <a:pPr algn="just"/>
            <a:r>
              <a:rPr lang="en-GB" dirty="0">
                <a:solidFill>
                  <a:schemeClr val="tx1"/>
                </a:solidFill>
                <a:highlight>
                  <a:srgbClr val="C0C0C0"/>
                </a:highlight>
                <a:latin typeface="Calibri" panose="020F0502020204030204" pitchFamily="34" charset="0"/>
                <a:cs typeface="Calibri" panose="020F0502020204030204" pitchFamily="34" charset="0"/>
              </a:rPr>
              <a:t>Secondary Publishing Rights (SPRs)</a:t>
            </a:r>
            <a:r>
              <a:rPr lang="en-GB" dirty="0">
                <a:solidFill>
                  <a:schemeClr val="tx1"/>
                </a:solidFill>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in the amended </a:t>
            </a:r>
            <a:r>
              <a:rPr lang="en-GB" dirty="0" err="1">
                <a:latin typeface="Calibri" panose="020F0502020204030204" pitchFamily="34" charset="0"/>
                <a:cs typeface="Calibri" panose="020F0502020204030204" pitchFamily="34" charset="0"/>
              </a:rPr>
              <a:t>ZZrID</a:t>
            </a:r>
            <a:r>
              <a:rPr lang="en-GB" dirty="0">
                <a:latin typeface="Calibri" panose="020F0502020204030204" pitchFamily="34" charset="0"/>
                <a:cs typeface="Calibri" panose="020F0502020204030204" pitchFamily="34" charset="0"/>
              </a:rPr>
              <a:t> (May 2025) provide a legal basis for enabling Open Access to and reuse of publicly funded scientific publications and research data (i.e., research co-funded by public resources to a level of at least 50%). This right may be exercised by the author/researcher (or their employer) or by the provider of scientific research activities.</a:t>
            </a:r>
          </a:p>
          <a:p>
            <a:pPr algn="just"/>
            <a:endParaRPr lang="en-GB" dirty="0">
              <a:latin typeface="Calibri" panose="020F0502020204030204" pitchFamily="34" charset="0"/>
              <a:cs typeface="Calibri" panose="020F0502020204030204" pitchFamily="34" charset="0"/>
            </a:endParaRPr>
          </a:p>
          <a:p>
            <a:pPr algn="just"/>
            <a:endParaRPr lang="en-SI"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0857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A0710-3F66-37CF-6A04-CF1DE8565759}"/>
              </a:ext>
            </a:extLst>
          </p:cNvPr>
          <p:cNvSpPr>
            <a:spLocks noGrp="1"/>
          </p:cNvSpPr>
          <p:nvPr>
            <p:ph type="title"/>
          </p:nvPr>
        </p:nvSpPr>
        <p:spPr>
          <a:xfrm>
            <a:off x="123557" y="130375"/>
            <a:ext cx="8222100" cy="767700"/>
          </a:xfrm>
        </p:spPr>
        <p:txBody>
          <a:bodyPr/>
          <a:lstStyle/>
          <a:p>
            <a:r>
              <a:rPr lang="en-SI" dirty="0">
                <a:latin typeface="Calibri" panose="020F0502020204030204" pitchFamily="34" charset="0"/>
                <a:cs typeface="Calibri" panose="020F0502020204030204" pitchFamily="34" charset="0"/>
              </a:rPr>
              <a:t>Conclusions</a:t>
            </a:r>
          </a:p>
        </p:txBody>
      </p:sp>
      <p:sp>
        <p:nvSpPr>
          <p:cNvPr id="3" name="Content Placeholder 2">
            <a:extLst>
              <a:ext uri="{FF2B5EF4-FFF2-40B4-BE49-F238E27FC236}">
                <a16:creationId xmlns:a16="http://schemas.microsoft.com/office/drawing/2014/main" id="{809AC2C3-AF11-5939-9B25-E0E084FE0E60}"/>
              </a:ext>
            </a:extLst>
          </p:cNvPr>
          <p:cNvSpPr>
            <a:spLocks noGrp="1"/>
          </p:cNvSpPr>
          <p:nvPr>
            <p:ph idx="1"/>
          </p:nvPr>
        </p:nvSpPr>
        <p:spPr>
          <a:xfrm>
            <a:off x="471900" y="816429"/>
            <a:ext cx="8222100" cy="4103914"/>
          </a:xfrm>
        </p:spPr>
        <p:txBody>
          <a:bodyPr/>
          <a:lstStyle/>
          <a:p>
            <a:r>
              <a:rPr lang="en-GB" sz="1700" noProof="0" dirty="0">
                <a:latin typeface="Calibri" panose="020F0502020204030204" pitchFamily="34" charset="0"/>
                <a:cs typeface="Calibri" panose="020F0502020204030204" pitchFamily="34" charset="0"/>
              </a:rPr>
              <a:t>Copyright laws across Slovenia, Italy and Croatia still impose significant barriers to the full realisation of Open Science goals, despite political, strategic and financial support at the EU and national levels.</a:t>
            </a:r>
          </a:p>
          <a:p>
            <a:r>
              <a:rPr lang="en-GB" sz="1700" noProof="0" dirty="0">
                <a:latin typeface="Calibri" panose="020F0502020204030204" pitchFamily="34" charset="0"/>
                <a:cs typeface="Calibri" panose="020F0502020204030204" pitchFamily="34" charset="0"/>
              </a:rPr>
              <a:t>The study highlights a clear disconnection between strategic commitments to Open Science and the prevailing legal realities, which create a complex, uncertain landscape for researchers and cross-border collaboration.</a:t>
            </a:r>
          </a:p>
          <a:p>
            <a:r>
              <a:rPr lang="en-GB" sz="1700" noProof="0" dirty="0">
                <a:latin typeface="Calibri" panose="020F0502020204030204" pitchFamily="34" charset="0"/>
                <a:cs typeface="Calibri" panose="020F0502020204030204" pitchFamily="34" charset="0"/>
              </a:rPr>
              <a:t>The rapid reform of copyright laws is essential. Study recommends aligning legal frameworks with Open Science goals by addressing structural barriers while leveraging existing mechanisms to support openness where possible.</a:t>
            </a:r>
          </a:p>
          <a:p>
            <a:r>
              <a:rPr lang="en-GB" sz="1700" noProof="0" dirty="0">
                <a:latin typeface="Calibri" panose="020F0502020204030204" pitchFamily="34" charset="0"/>
                <a:cs typeface="Calibri" panose="020F0502020204030204" pitchFamily="34" charset="0"/>
              </a:rPr>
              <a:t>The study </a:t>
            </a:r>
            <a:r>
              <a:rPr lang="en-GB" sz="1700" dirty="0">
                <a:latin typeface="Calibri" panose="020F0502020204030204" pitchFamily="34" charset="0"/>
                <a:cs typeface="Calibri" panose="020F0502020204030204" pitchFamily="34" charset="0"/>
              </a:rPr>
              <a:t>was submitted as </a:t>
            </a:r>
            <a:r>
              <a:rPr lang="en-GB" sz="1700" noProof="0" dirty="0">
                <a:latin typeface="Calibri" panose="020F0502020204030204" pitchFamily="34" charset="0"/>
                <a:cs typeface="Calibri" panose="020F0502020204030204" pitchFamily="34" charset="0"/>
              </a:rPr>
              <a:t>evidence in the consultation process for ERA ACT.</a:t>
            </a:r>
          </a:p>
          <a:p>
            <a:r>
              <a:rPr lang="en-GB" sz="1700" dirty="0">
                <a:latin typeface="Calibri" panose="020F0502020204030204" pitchFamily="34" charset="0"/>
                <a:cs typeface="Calibri" panose="020F0502020204030204" pitchFamily="34" charset="0"/>
              </a:rPr>
              <a:t>The study can be expanded to other jurisdictions by using ODIPI’s </a:t>
            </a:r>
            <a:r>
              <a:rPr lang="en-SI" dirty="0">
                <a:latin typeface="Calibri" panose="020F0502020204030204" pitchFamily="34" charset="0"/>
                <a:cs typeface="Calibri" panose="020F0502020204030204" pitchFamily="34" charset="0"/>
              </a:rPr>
              <a:t>questionnaire</a:t>
            </a:r>
            <a:r>
              <a:rPr lang="en-GB" sz="1700" dirty="0">
                <a:latin typeface="Calibri" panose="020F0502020204030204" pitchFamily="34" charset="0"/>
                <a:cs typeface="Calibri" panose="020F0502020204030204" pitchFamily="34" charset="0"/>
              </a:rPr>
              <a:t>. </a:t>
            </a:r>
            <a:r>
              <a:rPr lang="en-GB" sz="1700" dirty="0">
                <a:solidFill>
                  <a:schemeClr val="tx1"/>
                </a:solidFill>
                <a:highlight>
                  <a:srgbClr val="C0C0C0"/>
                </a:highlight>
                <a:latin typeface="Calibri" panose="020F0502020204030204" pitchFamily="34" charset="0"/>
                <a:cs typeface="Calibri" panose="020F0502020204030204" pitchFamily="34" charset="0"/>
              </a:rPr>
              <a:t>Welcome to participate!</a:t>
            </a:r>
            <a:endParaRPr lang="en-GB" sz="1700" noProof="0" dirty="0">
              <a:solidFill>
                <a:schemeClr val="tx1"/>
              </a:solidFill>
              <a:highlight>
                <a:srgbClr val="C0C0C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2390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6884E0-4F7D-0D4B-B3DF-312F912080CA}"/>
              </a:ext>
            </a:extLst>
          </p:cNvPr>
          <p:cNvSpPr>
            <a:spLocks noGrp="1"/>
          </p:cNvSpPr>
          <p:nvPr>
            <p:ph idx="1"/>
          </p:nvPr>
        </p:nvSpPr>
        <p:spPr>
          <a:xfrm>
            <a:off x="2111950" y="968658"/>
            <a:ext cx="4691495" cy="753189"/>
          </a:xfrm>
        </p:spPr>
        <p:txBody>
          <a:bodyPr>
            <a:noAutofit/>
          </a:bodyPr>
          <a:lstStyle/>
          <a:p>
            <a:pPr marL="0" indent="0" algn="ctr">
              <a:buNone/>
            </a:pPr>
            <a:r>
              <a:rPr lang="en-GB"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Thank you!             </a:t>
            </a:r>
          </a:p>
          <a:p>
            <a:pPr marL="0" indent="0" algn="ctr">
              <a:buNone/>
            </a:pPr>
            <a:endParaRPr lang="en-GB" sz="3200" dirty="0">
              <a:solidFill>
                <a:schemeClr val="bg1"/>
              </a:solidFill>
              <a:highlight>
                <a:srgbClr val="000000"/>
              </a:highlight>
              <a:latin typeface="Calibri" panose="020F0502020204030204" pitchFamily="34" charset="0"/>
              <a:ea typeface="Times New Roman" panose="02020603050405020304" pitchFamily="18" charset="0"/>
              <a:cs typeface="Calibri" panose="020F0502020204030204" pitchFamily="34" charset="0"/>
            </a:endParaRPr>
          </a:p>
          <a:p>
            <a:pPr marL="0" indent="0" algn="ctr">
              <a:buNone/>
            </a:pPr>
            <a:endParaRPr lang="en-GB" sz="3200" dirty="0">
              <a:solidFill>
                <a:schemeClr val="bg1"/>
              </a:solidFill>
              <a:highlight>
                <a:srgbClr val="000000"/>
              </a:highlight>
              <a:latin typeface="Calibri" panose="020F0502020204030204" pitchFamily="34" charset="0"/>
              <a:ea typeface="Times New Roman" panose="02020603050405020304" pitchFamily="18" charset="0"/>
              <a:cs typeface="Calibri" panose="020F0502020204030204" pitchFamily="34" charset="0"/>
            </a:endParaRPr>
          </a:p>
          <a:p>
            <a:pPr marL="0" indent="0" algn="ctr">
              <a:buNone/>
            </a:pPr>
            <a:endParaRPr lang="en-GB" sz="3200" dirty="0">
              <a:solidFill>
                <a:schemeClr val="bg1"/>
              </a:solidFill>
              <a:highlight>
                <a:srgbClr val="000000"/>
              </a:highlight>
              <a:latin typeface="Calibri" panose="020F0502020204030204" pitchFamily="34" charset="0"/>
              <a:ea typeface="Times New Roman" panose="02020603050405020304" pitchFamily="18" charset="0"/>
              <a:cs typeface="Calibri" panose="020F0502020204030204" pitchFamily="34" charset="0"/>
            </a:endParaRPr>
          </a:p>
          <a:p>
            <a:pPr marL="0" indent="0" algn="ctr">
              <a:buNone/>
            </a:pPr>
            <a:endParaRPr lang="sl-SI" sz="3200" dirty="0">
              <a:solidFill>
                <a:srgbClr val="FF0000"/>
              </a:solidFill>
              <a:latin typeface="Calibri" panose="020F0502020204030204" pitchFamily="34" charset="0"/>
              <a:cs typeface="Calibri" panose="020F0502020204030204" pitchFamily="34" charset="0"/>
            </a:endParaRPr>
          </a:p>
          <a:p>
            <a:pPr marL="0" indent="0" algn="ctr">
              <a:buNone/>
            </a:pPr>
            <a:endParaRPr lang="sl-SI" sz="3200" dirty="0">
              <a:solidFill>
                <a:srgbClr val="FF0000"/>
              </a:solidFill>
              <a:latin typeface="Calibri" panose="020F0502020204030204" pitchFamily="34" charset="0"/>
              <a:cs typeface="Calibri" panose="020F0502020204030204" pitchFamily="34" charset="0"/>
            </a:endParaRPr>
          </a:p>
          <a:p>
            <a:pPr marL="0" indent="0" algn="ctr">
              <a:buNone/>
            </a:pPr>
            <a:endParaRPr lang="sl-SI" sz="3200" dirty="0">
              <a:solidFill>
                <a:srgbClr val="FF0000"/>
              </a:solidFill>
              <a:latin typeface="Calibri" panose="020F0502020204030204" pitchFamily="34" charset="0"/>
              <a:cs typeface="Calibri" panose="020F0502020204030204" pitchFamily="34" charset="0"/>
            </a:endParaRPr>
          </a:p>
        </p:txBody>
      </p:sp>
      <p:sp>
        <p:nvSpPr>
          <p:cNvPr id="4" name="AutoShape 2" descr="znak_in_odipi.pdf">
            <a:extLst>
              <a:ext uri="{FF2B5EF4-FFF2-40B4-BE49-F238E27FC236}">
                <a16:creationId xmlns:a16="http://schemas.microsoft.com/office/drawing/2014/main" id="{B76DECCE-E7EE-B9F0-7D2C-7047DA5F61F2}"/>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5" name="TextBox 4">
            <a:extLst>
              <a:ext uri="{FF2B5EF4-FFF2-40B4-BE49-F238E27FC236}">
                <a16:creationId xmlns:a16="http://schemas.microsoft.com/office/drawing/2014/main" id="{8F7DE21D-1183-3E77-7743-23D924A84FD5}"/>
              </a:ext>
            </a:extLst>
          </p:cNvPr>
          <p:cNvSpPr txBox="1"/>
          <p:nvPr/>
        </p:nvSpPr>
        <p:spPr>
          <a:xfrm>
            <a:off x="3293423" y="3574677"/>
            <a:ext cx="2557154" cy="1200329"/>
          </a:xfrm>
          <a:prstGeom prst="rect">
            <a:avLst/>
          </a:prstGeom>
          <a:noFill/>
        </p:spPr>
        <p:txBody>
          <a:bodyPr wrap="square" rtlCol="0">
            <a:spAutoFit/>
          </a:bodyPr>
          <a:lstStyle/>
          <a:p>
            <a:pPr algn="ctr"/>
            <a:r>
              <a:rPr lang="en-SI" sz="1800" dirty="0">
                <a:solidFill>
                  <a:schemeClr val="bg1"/>
                </a:solidFill>
                <a:latin typeface="Calibri" panose="020F0502020204030204" pitchFamily="34" charset="0"/>
                <a:cs typeface="Calibri" panose="020F0502020204030204" pitchFamily="34" charset="0"/>
              </a:rPr>
              <a:t>www.odipi.si</a:t>
            </a:r>
          </a:p>
          <a:p>
            <a:pPr algn="ctr"/>
            <a:endParaRPr lang="en-SI" sz="1800" dirty="0">
              <a:solidFill>
                <a:schemeClr val="bg1"/>
              </a:solidFill>
              <a:latin typeface="Calibri" panose="020F0502020204030204" pitchFamily="34" charset="0"/>
              <a:cs typeface="Calibri" panose="020F0502020204030204" pitchFamily="34" charset="0"/>
            </a:endParaRPr>
          </a:p>
          <a:p>
            <a:pPr algn="ctr"/>
            <a:r>
              <a:rPr lang="en-GB" sz="1800" dirty="0">
                <a:solidFill>
                  <a:schemeClr val="bg1"/>
                </a:solidFill>
                <a:latin typeface="Calibri" panose="020F0502020204030204" pitchFamily="34" charset="0"/>
                <a:cs typeface="Calibri" panose="020F0502020204030204" pitchFamily="34" charset="0"/>
              </a:rPr>
              <a:t>m</a:t>
            </a:r>
            <a:r>
              <a:rPr lang="en-SI" sz="1800" dirty="0">
                <a:solidFill>
                  <a:schemeClr val="bg1"/>
                </a:solidFill>
                <a:latin typeface="Calibri" panose="020F0502020204030204" pitchFamily="34" charset="0"/>
                <a:cs typeface="Calibri" panose="020F0502020204030204" pitchFamily="34" charset="0"/>
              </a:rPr>
              <a:t>aja.bogataj@ipi.si</a:t>
            </a:r>
          </a:p>
          <a:p>
            <a:pPr algn="ctr"/>
            <a:endParaRPr lang="en-SI" sz="1800" dirty="0">
              <a:solidFill>
                <a:schemeClr val="bg1"/>
              </a:solidFill>
              <a:latin typeface="Calibri" panose="020F0502020204030204" pitchFamily="34" charset="0"/>
              <a:cs typeface="Calibri" panose="020F0502020204030204" pitchFamily="34" charset="0"/>
            </a:endParaRPr>
          </a:p>
        </p:txBody>
      </p:sp>
      <p:pic>
        <p:nvPicPr>
          <p:cNvPr id="2" name="Picture 1" descr="A qr code with a white background&#10;&#10;AI-generated content may be incorrect.">
            <a:extLst>
              <a:ext uri="{FF2B5EF4-FFF2-40B4-BE49-F238E27FC236}">
                <a16:creationId xmlns:a16="http://schemas.microsoft.com/office/drawing/2014/main" id="{2F2E6C85-A362-5DD7-EBF0-769D7ED6B1E7}"/>
              </a:ext>
            </a:extLst>
          </p:cNvPr>
          <p:cNvPicPr>
            <a:picLocks noChangeAspect="1"/>
          </p:cNvPicPr>
          <p:nvPr/>
        </p:nvPicPr>
        <p:blipFill>
          <a:blip r:embed="rId2"/>
          <a:stretch>
            <a:fillRect/>
          </a:stretch>
        </p:blipFill>
        <p:spPr>
          <a:xfrm>
            <a:off x="7420523" y="587335"/>
            <a:ext cx="1515836" cy="1515836"/>
          </a:xfrm>
          <a:prstGeom prst="rect">
            <a:avLst/>
          </a:prstGeom>
        </p:spPr>
      </p:pic>
      <p:sp>
        <p:nvSpPr>
          <p:cNvPr id="7" name="TextBox 6">
            <a:extLst>
              <a:ext uri="{FF2B5EF4-FFF2-40B4-BE49-F238E27FC236}">
                <a16:creationId xmlns:a16="http://schemas.microsoft.com/office/drawing/2014/main" id="{D8771CC8-E0EE-BAB4-6538-7C3782F89181}"/>
              </a:ext>
            </a:extLst>
          </p:cNvPr>
          <p:cNvSpPr txBox="1"/>
          <p:nvPr/>
        </p:nvSpPr>
        <p:spPr>
          <a:xfrm>
            <a:off x="6473789" y="202594"/>
            <a:ext cx="1893467" cy="307777"/>
          </a:xfrm>
          <a:prstGeom prst="rect">
            <a:avLst/>
          </a:prstGeom>
          <a:noFill/>
        </p:spPr>
        <p:txBody>
          <a:bodyPr wrap="none" rtlCol="0">
            <a:spAutoFit/>
          </a:bodyPr>
          <a:lstStyle/>
          <a:p>
            <a:r>
              <a:rPr lang="en-SI" dirty="0">
                <a:solidFill>
                  <a:schemeClr val="bg1"/>
                </a:solidFill>
              </a:rPr>
              <a:t>For more information:</a:t>
            </a:r>
          </a:p>
        </p:txBody>
      </p:sp>
      <p:pic>
        <p:nvPicPr>
          <p:cNvPr id="8" name="Picture 7" descr="A black swirly design on a white background&#10;&#10;AI-generated content may be incorrect.">
            <a:extLst>
              <a:ext uri="{FF2B5EF4-FFF2-40B4-BE49-F238E27FC236}">
                <a16:creationId xmlns:a16="http://schemas.microsoft.com/office/drawing/2014/main" id="{59F43E52-193D-E1EB-EC82-6F8F4B8DCA70}"/>
              </a:ext>
            </a:extLst>
          </p:cNvPr>
          <p:cNvPicPr>
            <a:picLocks noChangeAspect="1"/>
          </p:cNvPicPr>
          <p:nvPr/>
        </p:nvPicPr>
        <p:blipFill>
          <a:blip r:embed="rId3">
            <a:alphaModFix/>
            <a:extLst>
              <a:ext uri="{BEBA8EAE-BF5A-486C-A8C5-ECC9F3942E4B}">
                <a14:imgProps xmlns:a14="http://schemas.microsoft.com/office/drawing/2010/main">
                  <a14:imgLayer r:embed="rId4">
                    <a14:imgEffect>
                      <a14:backgroundRemoval t="9958" b="89972" l="6114" r="89991">
                        <a14:foregroundMark x1="6114" y1="36212" x2="6114" y2="36212"/>
                        <a14:foregroundMark x1="6114" y1="36212" x2="6114" y2="36212"/>
                        <a14:foregroundMark x1="6114" y1="36212" x2="6114" y2="36212"/>
                      </a14:backgroundRemoval>
                    </a14:imgEffect>
                  </a14:imgLayer>
                </a14:imgProps>
              </a:ext>
            </a:extLst>
          </a:blip>
          <a:stretch>
            <a:fillRect/>
          </a:stretch>
        </p:blipFill>
        <p:spPr>
          <a:xfrm>
            <a:off x="3389958" y="1763551"/>
            <a:ext cx="2364084" cy="1537511"/>
          </a:xfrm>
          <a:prstGeom prst="rect">
            <a:avLst/>
          </a:prstGeom>
        </p:spPr>
      </p:pic>
    </p:spTree>
    <p:extLst>
      <p:ext uri="{BB962C8B-B14F-4D97-AF65-F5344CB8AC3E}">
        <p14:creationId xmlns:p14="http://schemas.microsoft.com/office/powerpoint/2010/main" val="2581602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7" descr="A collage of a book cover&#10;&#10;AI-generated content may be incorrect.">
            <a:extLst>
              <a:ext uri="{FF2B5EF4-FFF2-40B4-BE49-F238E27FC236}">
                <a16:creationId xmlns:a16="http://schemas.microsoft.com/office/drawing/2014/main" id="{2F8C2F05-E3E9-DA73-210B-22EA22192132}"/>
              </a:ext>
            </a:extLst>
          </p:cNvPr>
          <p:cNvPicPr>
            <a:picLocks noChangeAspect="1"/>
          </p:cNvPicPr>
          <p:nvPr/>
        </p:nvPicPr>
        <p:blipFill>
          <a:blip r:embed="rId2"/>
          <a:srcRect r="50246"/>
          <a:stretch>
            <a:fillRect/>
          </a:stretch>
        </p:blipFill>
        <p:spPr>
          <a:xfrm>
            <a:off x="405838" y="898075"/>
            <a:ext cx="3327659" cy="4010589"/>
          </a:xfrm>
          <a:prstGeom prst="rect">
            <a:avLst/>
          </a:prstGeom>
          <a:noFill/>
          <a:ln>
            <a:noFill/>
          </a:ln>
        </p:spPr>
      </p:pic>
      <p:pic>
        <p:nvPicPr>
          <p:cNvPr id="15" name="Picture 14" descr="A qr code with a white background&#10;&#10;AI-generated content may be incorrect.">
            <a:extLst>
              <a:ext uri="{FF2B5EF4-FFF2-40B4-BE49-F238E27FC236}">
                <a16:creationId xmlns:a16="http://schemas.microsoft.com/office/drawing/2014/main" id="{240D6FE4-CF96-F921-FC1C-5A7C3CCE51C9}"/>
              </a:ext>
            </a:extLst>
          </p:cNvPr>
          <p:cNvPicPr>
            <a:picLocks noChangeAspect="1"/>
          </p:cNvPicPr>
          <p:nvPr/>
        </p:nvPicPr>
        <p:blipFill>
          <a:blip r:embed="rId3"/>
          <a:stretch>
            <a:fillRect/>
          </a:stretch>
        </p:blipFill>
        <p:spPr>
          <a:xfrm>
            <a:off x="5877531" y="623633"/>
            <a:ext cx="1515836" cy="1515836"/>
          </a:xfrm>
          <a:prstGeom prst="rect">
            <a:avLst/>
          </a:prstGeom>
        </p:spPr>
      </p:pic>
      <p:sp>
        <p:nvSpPr>
          <p:cNvPr id="2" name="Title 1">
            <a:extLst>
              <a:ext uri="{FF2B5EF4-FFF2-40B4-BE49-F238E27FC236}">
                <a16:creationId xmlns:a16="http://schemas.microsoft.com/office/drawing/2014/main" id="{34E8BC1C-403B-5E61-DEA4-F12D0740D30E}"/>
              </a:ext>
            </a:extLst>
          </p:cNvPr>
          <p:cNvSpPr>
            <a:spLocks noGrp="1"/>
          </p:cNvSpPr>
          <p:nvPr>
            <p:ph type="title"/>
          </p:nvPr>
        </p:nvSpPr>
        <p:spPr>
          <a:xfrm>
            <a:off x="125665" y="130375"/>
            <a:ext cx="8222100" cy="767700"/>
          </a:xfrm>
        </p:spPr>
        <p:txBody>
          <a:bodyPr/>
          <a:lstStyle/>
          <a:p>
            <a:r>
              <a:rPr lang="en-SI" dirty="0">
                <a:latin typeface="Calibri" panose="020F0502020204030204" pitchFamily="34" charset="0"/>
                <a:cs typeface="Calibri" panose="020F0502020204030204" pitchFamily="34" charset="0"/>
              </a:rPr>
              <a:t>The Study</a:t>
            </a:r>
          </a:p>
        </p:txBody>
      </p:sp>
      <p:sp>
        <p:nvSpPr>
          <p:cNvPr id="3" name="Content Placeholder 2">
            <a:extLst>
              <a:ext uri="{FF2B5EF4-FFF2-40B4-BE49-F238E27FC236}">
                <a16:creationId xmlns:a16="http://schemas.microsoft.com/office/drawing/2014/main" id="{A9CFE8BC-B263-8CEC-FE6E-5A4C17802E6F}"/>
              </a:ext>
            </a:extLst>
          </p:cNvPr>
          <p:cNvSpPr>
            <a:spLocks noGrp="1"/>
          </p:cNvSpPr>
          <p:nvPr>
            <p:ph idx="1"/>
          </p:nvPr>
        </p:nvSpPr>
        <p:spPr>
          <a:xfrm>
            <a:off x="3869267" y="1865026"/>
            <a:ext cx="5096934" cy="3043638"/>
          </a:xfrm>
        </p:spPr>
        <p:txBody>
          <a:bodyPr/>
          <a:lstStyle/>
          <a:p>
            <a:pPr algn="just"/>
            <a:endParaRPr lang="en-GB" dirty="0">
              <a:latin typeface="Calibri" panose="020F0502020204030204" pitchFamily="34" charset="0"/>
              <a:cs typeface="Calibri" panose="020F0502020204030204" pitchFamily="34" charset="0"/>
            </a:endParaRPr>
          </a:p>
          <a:p>
            <a:pPr algn="just"/>
            <a:r>
              <a:rPr lang="en-GB" dirty="0">
                <a:latin typeface="Calibri" panose="020F0502020204030204" pitchFamily="34" charset="0"/>
                <a:cs typeface="Calibri" panose="020F0502020204030204" pitchFamily="34" charset="0"/>
              </a:rPr>
              <a:t>ODIPI with the support of the KR21 conducted a study on barriers and enablers for open science in copyright law, within the framework of which it analysed the copyright legislation of three countries (Slovenia, Italy and Croatia).</a:t>
            </a:r>
          </a:p>
          <a:p>
            <a:pPr algn="just"/>
            <a:r>
              <a:rPr lang="en-GB" dirty="0">
                <a:latin typeface="Calibri" panose="020F0502020204030204" pitchFamily="34" charset="0"/>
                <a:cs typeface="Calibri" panose="020F0502020204030204" pitchFamily="34" charset="0"/>
              </a:rPr>
              <a:t>ODIPI also prepared a questionnaire to analyse other jurisdictions.</a:t>
            </a:r>
          </a:p>
          <a:p>
            <a:pPr algn="just"/>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5416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FD25-05B1-022A-DAC5-7ED5685B39FF}"/>
              </a:ext>
            </a:extLst>
          </p:cNvPr>
          <p:cNvSpPr>
            <a:spLocks noGrp="1"/>
          </p:cNvSpPr>
          <p:nvPr>
            <p:ph type="title"/>
          </p:nvPr>
        </p:nvSpPr>
        <p:spPr>
          <a:xfrm>
            <a:off x="123557" y="130375"/>
            <a:ext cx="8222100" cy="767700"/>
          </a:xfrm>
        </p:spPr>
        <p:txBody>
          <a:bodyPr/>
          <a:lstStyle/>
          <a:p>
            <a:r>
              <a:rPr lang="en-GB" dirty="0">
                <a:latin typeface="Calibri" panose="020F0502020204030204" pitchFamily="34" charset="0"/>
                <a:cs typeface="Calibri" panose="020F0502020204030204" pitchFamily="34" charset="0"/>
              </a:rPr>
              <a:t>The Objectives of the Study</a:t>
            </a:r>
            <a:endParaRPr lang="en-SI"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251DC17-F753-84E1-18E9-7B730421BA34}"/>
              </a:ext>
            </a:extLst>
          </p:cNvPr>
          <p:cNvSpPr>
            <a:spLocks noGrp="1"/>
          </p:cNvSpPr>
          <p:nvPr>
            <p:ph idx="1"/>
          </p:nvPr>
        </p:nvSpPr>
        <p:spPr>
          <a:xfrm>
            <a:off x="471900" y="898075"/>
            <a:ext cx="8222100" cy="4011382"/>
          </a:xfrm>
        </p:spPr>
        <p:txBody>
          <a:bodyPr/>
          <a:lstStyle/>
          <a:p>
            <a:r>
              <a:rPr lang="en-GB" dirty="0">
                <a:latin typeface="Calibri" panose="020F0502020204030204" pitchFamily="34" charset="0"/>
                <a:cs typeface="Calibri" panose="020F0502020204030204" pitchFamily="34" charset="0"/>
              </a:rPr>
              <a:t>The study aimed to:</a:t>
            </a:r>
          </a:p>
          <a:p>
            <a:pPr marL="612000" lvl="1"/>
            <a:r>
              <a:rPr lang="en-SI" sz="1600" dirty="0">
                <a:latin typeface="Calibri" panose="020F0502020204030204" pitchFamily="34" charset="0"/>
                <a:cs typeface="Calibri" panose="020F0502020204030204" pitchFamily="34" charset="0"/>
              </a:rPr>
              <a:t>identify which provisions in national copyright laws act as barriers to Open Science, hindering progress and access;</a:t>
            </a:r>
          </a:p>
          <a:p>
            <a:pPr marL="612000" lvl="1"/>
            <a:r>
              <a:rPr lang="en-GB" sz="1600" dirty="0">
                <a:latin typeface="Calibri" panose="020F0502020204030204" pitchFamily="34" charset="0"/>
                <a:cs typeface="Calibri" panose="020F0502020204030204" pitchFamily="34" charset="0"/>
              </a:rPr>
              <a:t>d</a:t>
            </a:r>
            <a:r>
              <a:rPr lang="en-SI" sz="1600" dirty="0">
                <a:latin typeface="Calibri" panose="020F0502020204030204" pitchFamily="34" charset="0"/>
                <a:cs typeface="Calibri" panose="020F0502020204030204" pitchFamily="34" charset="0"/>
              </a:rPr>
              <a:t>etermine which copyright provisions may serve as enablers, facilitating Open Science initiatives.</a:t>
            </a:r>
          </a:p>
          <a:p>
            <a:pPr marL="294500" lvl="1" indent="0">
              <a:buNone/>
            </a:pPr>
            <a:endParaRPr lang="en-SI" sz="400" dirty="0">
              <a:latin typeface="Calibri" panose="020F0502020204030204" pitchFamily="34" charset="0"/>
              <a:cs typeface="Calibri" panose="020F0502020204030204" pitchFamily="34" charset="0"/>
            </a:endParaRPr>
          </a:p>
          <a:p>
            <a:pPr marL="154800"/>
            <a:r>
              <a:rPr lang="en-SI" dirty="0">
                <a:latin typeface="Calibri" panose="020F0502020204030204" pitchFamily="34" charset="0"/>
                <a:cs typeface="Calibri" panose="020F0502020204030204" pitchFamily="34" charset="0"/>
              </a:rPr>
              <a:t>What was done?</a:t>
            </a:r>
          </a:p>
          <a:p>
            <a:pPr marL="612000" lvl="1"/>
            <a:r>
              <a:rPr lang="en-SI" sz="1600" dirty="0">
                <a:latin typeface="Calibri" panose="020F0502020204030204" pitchFamily="34" charset="0"/>
                <a:cs typeface="Calibri" panose="020F0502020204030204" pitchFamily="34" charset="0"/>
              </a:rPr>
              <a:t>ODIPI prepared a questionnaire to assess copyright legislations in other European countries; </a:t>
            </a:r>
          </a:p>
          <a:p>
            <a:pPr marL="612000" lvl="1"/>
            <a:r>
              <a:rPr lang="en-GB" sz="1600" dirty="0">
                <a:latin typeface="Calibri" panose="020F0502020204030204" pitchFamily="34" charset="0"/>
                <a:cs typeface="Calibri" panose="020F0502020204030204" pitchFamily="34" charset="0"/>
              </a:rPr>
              <a:t>researchers analysed </a:t>
            </a:r>
            <a:r>
              <a:rPr lang="en-SI" sz="1600" dirty="0">
                <a:latin typeface="Calibri" panose="020F0502020204030204" pitchFamily="34" charset="0"/>
                <a:cs typeface="Calibri" panose="020F0502020204030204" pitchFamily="34" charset="0"/>
              </a:rPr>
              <a:t>copyright laws in Slovenia, Italy and Croatia guided by a comprehensive questionnaire developed by ODIPI.</a:t>
            </a:r>
          </a:p>
          <a:p>
            <a:pPr marL="612000" lvl="1"/>
            <a:endParaRPr lang="en-SI" dirty="0">
              <a:latin typeface="Calibri" panose="020F0502020204030204" pitchFamily="34" charset="0"/>
              <a:cs typeface="Calibri" panose="020F0502020204030204" pitchFamily="34" charset="0"/>
            </a:endParaRPr>
          </a:p>
          <a:p>
            <a:endParaRPr lang="en-SI"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6333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6DFAA-FEA8-797B-35A2-066EE88CE98D}"/>
              </a:ext>
            </a:extLst>
          </p:cNvPr>
          <p:cNvSpPr>
            <a:spLocks noGrp="1"/>
          </p:cNvSpPr>
          <p:nvPr>
            <p:ph type="title"/>
          </p:nvPr>
        </p:nvSpPr>
        <p:spPr>
          <a:xfrm>
            <a:off x="126653" y="130375"/>
            <a:ext cx="8222100" cy="767700"/>
          </a:xfrm>
        </p:spPr>
        <p:txBody>
          <a:bodyPr/>
          <a:lstStyle/>
          <a:p>
            <a:r>
              <a:rPr lang="en-SI" dirty="0">
                <a:latin typeface="Calibri" panose="020F0502020204030204" pitchFamily="34" charset="0"/>
                <a:cs typeface="Calibri" panose="020F0502020204030204" pitchFamily="34" charset="0"/>
              </a:rPr>
              <a:t>Slovenian </a:t>
            </a:r>
            <a:r>
              <a:rPr lang="en-GB" dirty="0">
                <a:latin typeface="Calibri" panose="020F0502020204030204" pitchFamily="34" charset="0"/>
                <a:cs typeface="Calibri" panose="020F0502020204030204" pitchFamily="34" charset="0"/>
              </a:rPr>
              <a:t>Legal Framework</a:t>
            </a:r>
            <a:endParaRPr lang="en-SI"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68CA776-459C-2B92-917C-6A8C26C7214B}"/>
              </a:ext>
            </a:extLst>
          </p:cNvPr>
          <p:cNvSpPr>
            <a:spLocks noGrp="1"/>
          </p:cNvSpPr>
          <p:nvPr>
            <p:ph idx="1"/>
          </p:nvPr>
        </p:nvSpPr>
        <p:spPr>
          <a:xfrm>
            <a:off x="471900" y="1075447"/>
            <a:ext cx="8222100" cy="3553828"/>
          </a:xfrm>
        </p:spPr>
        <p:txBody>
          <a:bodyPr/>
          <a:lstStyle/>
          <a:p>
            <a:pPr algn="just"/>
            <a:r>
              <a:rPr lang="en-GB" dirty="0">
                <a:latin typeface="Calibri" panose="020F0502020204030204" pitchFamily="34" charset="0"/>
                <a:cs typeface="Calibri" panose="020F0502020204030204" pitchFamily="34" charset="0"/>
              </a:rPr>
              <a:t>Copyright and Related Rights Act (</a:t>
            </a:r>
            <a:r>
              <a:rPr lang="en-GB" dirty="0" err="1">
                <a:latin typeface="Calibri" panose="020F0502020204030204" pitchFamily="34" charset="0"/>
                <a:cs typeface="Calibri" panose="020F0502020204030204" pitchFamily="34" charset="0"/>
              </a:rPr>
              <a:t>Slo</a:t>
            </a:r>
            <a:r>
              <a:rPr lang="en-GB" dirty="0">
                <a:latin typeface="Calibri" panose="020F0502020204030204" pitchFamily="34" charset="0"/>
                <a:cs typeface="Calibri" panose="020F0502020204030204" pitchFamily="34" charset="0"/>
              </a:rPr>
              <a:t>. Zakon o </a:t>
            </a:r>
            <a:r>
              <a:rPr lang="en-GB" dirty="0" err="1">
                <a:latin typeface="Calibri" panose="020F0502020204030204" pitchFamily="34" charset="0"/>
                <a:cs typeface="Calibri" panose="020F0502020204030204" pitchFamily="34" charset="0"/>
              </a:rPr>
              <a:t>avtorski</a:t>
            </a:r>
            <a:r>
              <a:rPr lang="en-GB" dirty="0">
                <a:latin typeface="Calibri" panose="020F0502020204030204" pitchFamily="34" charset="0"/>
                <a:cs typeface="Calibri" panose="020F0502020204030204" pitchFamily="34" charset="0"/>
              </a:rPr>
              <a:t> in </a:t>
            </a:r>
            <a:r>
              <a:rPr lang="en-GB" dirty="0" err="1">
                <a:latin typeface="Calibri" panose="020F0502020204030204" pitchFamily="34" charset="0"/>
                <a:cs typeface="Calibri" panose="020F0502020204030204" pitchFamily="34" charset="0"/>
              </a:rPr>
              <a:t>sorodnih</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pravicah</a:t>
            </a:r>
            <a:r>
              <a:rPr lang="en-GB" dirty="0">
                <a:latin typeface="Calibri" panose="020F0502020204030204" pitchFamily="34" charset="0"/>
                <a:cs typeface="Calibri" panose="020F0502020204030204" pitchFamily="34" charset="0"/>
              </a:rPr>
              <a:t> – ZASP);</a:t>
            </a:r>
          </a:p>
          <a:p>
            <a:pPr algn="just"/>
            <a:r>
              <a:rPr lang="en-GB" dirty="0">
                <a:latin typeface="Calibri" panose="020F0502020204030204" pitchFamily="34" charset="0"/>
                <a:cs typeface="Calibri" panose="020F0502020204030204" pitchFamily="34" charset="0"/>
              </a:rPr>
              <a:t>Scientific Research and Innovation Activities Act (</a:t>
            </a:r>
            <a:r>
              <a:rPr lang="en-GB" dirty="0" err="1">
                <a:latin typeface="Calibri" panose="020F0502020204030204" pitchFamily="34" charset="0"/>
                <a:cs typeface="Calibri" panose="020F0502020204030204" pitchFamily="34" charset="0"/>
              </a:rPr>
              <a:t>Slo</a:t>
            </a:r>
            <a:r>
              <a:rPr lang="en-GB" dirty="0">
                <a:latin typeface="Calibri" panose="020F0502020204030204" pitchFamily="34" charset="0"/>
                <a:cs typeface="Calibri" panose="020F0502020204030204" pitchFamily="34" charset="0"/>
              </a:rPr>
              <a:t>. Zakon o </a:t>
            </a:r>
            <a:r>
              <a:rPr lang="en-GB" dirty="0" err="1">
                <a:latin typeface="Calibri" panose="020F0502020204030204" pitchFamily="34" charset="0"/>
                <a:cs typeface="Calibri" panose="020F0502020204030204" pitchFamily="34" charset="0"/>
              </a:rPr>
              <a:t>znanstvenoraziskovalni</a:t>
            </a:r>
            <a:r>
              <a:rPr lang="en-GB" dirty="0">
                <a:latin typeface="Calibri" panose="020F0502020204030204" pitchFamily="34" charset="0"/>
                <a:cs typeface="Calibri" panose="020F0502020204030204" pitchFamily="34" charset="0"/>
              </a:rPr>
              <a:t> in </a:t>
            </a:r>
            <a:r>
              <a:rPr lang="en-GB" dirty="0" err="1">
                <a:latin typeface="Calibri" panose="020F0502020204030204" pitchFamily="34" charset="0"/>
                <a:cs typeface="Calibri" panose="020F0502020204030204" pitchFamily="34" charset="0"/>
              </a:rPr>
              <a:t>inovacijski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dejavnosti</a:t>
            </a:r>
            <a:r>
              <a:rPr lang="en-GB" dirty="0">
                <a:latin typeface="Calibri" panose="020F0502020204030204" pitchFamily="34" charset="0"/>
                <a:cs typeface="Calibri" panose="020F0502020204030204" pitchFamily="34" charset="0"/>
              </a:rPr>
              <a:t> – </a:t>
            </a:r>
            <a:r>
              <a:rPr lang="en-GB" dirty="0" err="1">
                <a:latin typeface="Calibri" panose="020F0502020204030204" pitchFamily="34" charset="0"/>
                <a:cs typeface="Calibri" panose="020F0502020204030204" pitchFamily="34" charset="0"/>
              </a:rPr>
              <a:t>ZZrID</a:t>
            </a:r>
            <a:r>
              <a:rPr lang="en-GB" dirty="0">
                <a:latin typeface="Calibri" panose="020F0502020204030204" pitchFamily="34" charset="0"/>
                <a:cs typeface="Calibri" panose="020F0502020204030204" pitchFamily="34" charset="0"/>
              </a:rPr>
              <a:t>);</a:t>
            </a:r>
          </a:p>
          <a:p>
            <a:pPr algn="just"/>
            <a:r>
              <a:rPr lang="en-GB" dirty="0">
                <a:latin typeface="Calibri" panose="020F0502020204030204" pitchFamily="34" charset="0"/>
                <a:cs typeface="Calibri" panose="020F0502020204030204" pitchFamily="34" charset="0"/>
              </a:rPr>
              <a:t>Decree on the Implementation of Scientific Research in Accordance with the Principles of Open Science (</a:t>
            </a:r>
            <a:r>
              <a:rPr lang="en-GB" dirty="0" err="1">
                <a:latin typeface="Calibri" panose="020F0502020204030204" pitchFamily="34" charset="0"/>
                <a:cs typeface="Calibri" panose="020F0502020204030204" pitchFamily="34" charset="0"/>
              </a:rPr>
              <a:t>Slo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Uredba</a:t>
            </a:r>
            <a:r>
              <a:rPr lang="en-GB" dirty="0">
                <a:latin typeface="Calibri" panose="020F0502020204030204" pitchFamily="34" charset="0"/>
                <a:cs typeface="Calibri" panose="020F0502020204030204" pitchFamily="34" charset="0"/>
              </a:rPr>
              <a:t> o </a:t>
            </a:r>
            <a:r>
              <a:rPr lang="en-GB" dirty="0" err="1">
                <a:latin typeface="Calibri" panose="020F0502020204030204" pitchFamily="34" charset="0"/>
                <a:cs typeface="Calibri" panose="020F0502020204030204" pitchFamily="34" charset="0"/>
              </a:rPr>
              <a:t>izvajanju</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znanstvenoraziskovalnega</a:t>
            </a:r>
            <a:r>
              <a:rPr lang="en-GB" dirty="0">
                <a:latin typeface="Calibri" panose="020F0502020204030204" pitchFamily="34" charset="0"/>
                <a:cs typeface="Calibri" panose="020F0502020204030204" pitchFamily="34" charset="0"/>
              </a:rPr>
              <a:t> dela v </a:t>
            </a:r>
            <a:r>
              <a:rPr lang="en-GB" dirty="0" err="1">
                <a:latin typeface="Calibri" panose="020F0502020204030204" pitchFamily="34" charset="0"/>
                <a:cs typeface="Calibri" panose="020F0502020204030204" pitchFamily="34" charset="0"/>
              </a:rPr>
              <a:t>skladu</a:t>
            </a:r>
            <a:r>
              <a:rPr lang="en-GB" dirty="0">
                <a:latin typeface="Calibri" panose="020F0502020204030204" pitchFamily="34" charset="0"/>
                <a:cs typeface="Calibri" panose="020F0502020204030204" pitchFamily="34" charset="0"/>
              </a:rPr>
              <a:t> z </a:t>
            </a:r>
            <a:r>
              <a:rPr lang="en-GB" dirty="0" err="1">
                <a:latin typeface="Calibri" panose="020F0502020204030204" pitchFamily="34" charset="0"/>
                <a:cs typeface="Calibri" panose="020F0502020204030204" pitchFamily="34" charset="0"/>
              </a:rPr>
              <a:t>načeli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odprte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znanosti</a:t>
            </a:r>
            <a:r>
              <a:rPr lang="en-GB" dirty="0">
                <a:latin typeface="Calibri" panose="020F0502020204030204" pitchFamily="34" charset="0"/>
                <a:cs typeface="Calibri" panose="020F0502020204030204" pitchFamily="34" charset="0"/>
              </a:rPr>
              <a:t> – Decree on Open Science).</a:t>
            </a:r>
          </a:p>
          <a:p>
            <a:pPr algn="just"/>
            <a:endParaRPr lang="en-SI"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7779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8F55-DC3E-FE1A-F0C1-F8A9CE1D243E}"/>
              </a:ext>
            </a:extLst>
          </p:cNvPr>
          <p:cNvSpPr>
            <a:spLocks noGrp="1"/>
          </p:cNvSpPr>
          <p:nvPr>
            <p:ph type="title"/>
          </p:nvPr>
        </p:nvSpPr>
        <p:spPr>
          <a:xfrm>
            <a:off x="115454" y="97100"/>
            <a:ext cx="8725988" cy="767700"/>
          </a:xfrm>
        </p:spPr>
        <p:txBody>
          <a:bodyPr/>
          <a:lstStyle/>
          <a:p>
            <a:r>
              <a:rPr lang="en-SI" dirty="0">
                <a:latin typeface="Calibri" panose="020F0502020204030204" pitchFamily="34" charset="0"/>
                <a:cs typeface="Calibri" panose="020F0502020204030204" pitchFamily="34" charset="0"/>
              </a:rPr>
              <a:t>What are barriers and enablers in this context?</a:t>
            </a:r>
          </a:p>
        </p:txBody>
      </p:sp>
      <p:sp>
        <p:nvSpPr>
          <p:cNvPr id="3" name="Content Placeholder 2">
            <a:extLst>
              <a:ext uri="{FF2B5EF4-FFF2-40B4-BE49-F238E27FC236}">
                <a16:creationId xmlns:a16="http://schemas.microsoft.com/office/drawing/2014/main" id="{2305A610-4B7D-4266-9844-CABAFC2E03F2}"/>
              </a:ext>
            </a:extLst>
          </p:cNvPr>
          <p:cNvSpPr>
            <a:spLocks noGrp="1"/>
          </p:cNvSpPr>
          <p:nvPr>
            <p:ph idx="1"/>
          </p:nvPr>
        </p:nvSpPr>
        <p:spPr>
          <a:xfrm>
            <a:off x="471900" y="864801"/>
            <a:ext cx="8222100" cy="3970142"/>
          </a:xfrm>
        </p:spPr>
        <p:txBody>
          <a:bodyPr/>
          <a:lstStyle/>
          <a:p>
            <a:pPr algn="just"/>
            <a:r>
              <a:rPr lang="en-SI" b="1" dirty="0">
                <a:latin typeface="Calibri" panose="020F0502020204030204" pitchFamily="34" charset="0"/>
                <a:cs typeface="Calibri" panose="020F0502020204030204" pitchFamily="34" charset="0"/>
              </a:rPr>
              <a:t>Barriers</a:t>
            </a:r>
            <a:r>
              <a:rPr lang="en-SI" dirty="0">
                <a:latin typeface="Calibri" panose="020F0502020204030204" pitchFamily="34" charset="0"/>
                <a:cs typeface="Calibri" panose="020F0502020204030204" pitchFamily="34" charset="0"/>
              </a:rPr>
              <a:t>:</a:t>
            </a:r>
            <a:r>
              <a:rPr lang="en-SI" b="1" dirty="0">
                <a:latin typeface="Calibri" panose="020F0502020204030204" pitchFamily="34" charset="0"/>
                <a:cs typeface="Calibri" panose="020F0502020204030204" pitchFamily="34" charset="0"/>
              </a:rPr>
              <a:t> </a:t>
            </a:r>
            <a:r>
              <a:rPr lang="en-SI" dirty="0">
                <a:latin typeface="Calibri" panose="020F0502020204030204" pitchFamily="34" charset="0"/>
                <a:cs typeface="Calibri" panose="020F0502020204030204" pitchFamily="34" charset="0"/>
              </a:rPr>
              <a:t>multitude of reasons hindering the uptake of Open Access to and reuse of research/results, such as lack of time or resources, constraints imposed by the policies of scholarly journals and other publishers, perceived lack of benefits, the absence of funder or employer requirements, and concerns regarding copyright or licensing provisions;</a:t>
            </a:r>
          </a:p>
          <a:p>
            <a:pPr algn="just"/>
            <a:r>
              <a:rPr lang="en-SI" b="1" dirty="0">
                <a:latin typeface="Calibri" panose="020F0502020204030204" pitchFamily="34" charset="0"/>
                <a:cs typeface="Calibri" panose="020F0502020204030204" pitchFamily="34" charset="0"/>
              </a:rPr>
              <a:t>Enablers</a:t>
            </a:r>
            <a:r>
              <a:rPr lang="en-SI" dirty="0">
                <a:latin typeface="Calibri" panose="020F0502020204030204" pitchFamily="34" charset="0"/>
                <a:cs typeface="Calibri" panose="020F0502020204030204" pitchFamily="34" charset="0"/>
              </a:rPr>
              <a:t>:</a:t>
            </a:r>
            <a:r>
              <a:rPr lang="en-SI" b="1" dirty="0">
                <a:latin typeface="Calibri" panose="020F0502020204030204" pitchFamily="34" charset="0"/>
                <a:cs typeface="Calibri" panose="020F0502020204030204" pitchFamily="34" charset="0"/>
              </a:rPr>
              <a:t> </a:t>
            </a:r>
            <a:r>
              <a:rPr lang="en-SI" dirty="0">
                <a:latin typeface="Calibri" panose="020F0502020204030204" pitchFamily="34" charset="0"/>
                <a:cs typeface="Calibri" panose="020F0502020204030204" pitchFamily="34" charset="0"/>
              </a:rPr>
              <a:t>range of measures, policies and strategies designed to encourage the uptake of Open Access to and reuse of research/results. Such mechanisms make it easier for researchers to share their work, promote wider dissemination, greater access and reuse to scientific knowledge.</a:t>
            </a:r>
          </a:p>
        </p:txBody>
      </p:sp>
    </p:spTree>
    <p:extLst>
      <p:ext uri="{BB962C8B-B14F-4D97-AF65-F5344CB8AC3E}">
        <p14:creationId xmlns:p14="http://schemas.microsoft.com/office/powerpoint/2010/main" val="3607434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B78BF-57D5-390C-FFA7-A8CB56DC4D14}"/>
              </a:ext>
            </a:extLst>
          </p:cNvPr>
          <p:cNvSpPr>
            <a:spLocks noGrp="1"/>
          </p:cNvSpPr>
          <p:nvPr>
            <p:ph type="title"/>
          </p:nvPr>
        </p:nvSpPr>
        <p:spPr>
          <a:xfrm>
            <a:off x="129878" y="122453"/>
            <a:ext cx="8222100" cy="767700"/>
          </a:xfrm>
        </p:spPr>
        <p:txBody>
          <a:bodyPr/>
          <a:lstStyle/>
          <a:p>
            <a:r>
              <a:rPr lang="en-SI" dirty="0">
                <a:latin typeface="Calibri" panose="020F0502020204030204" pitchFamily="34" charset="0"/>
                <a:cs typeface="Calibri" panose="020F0502020204030204" pitchFamily="34" charset="0"/>
              </a:rPr>
              <a:t>Barriers</a:t>
            </a:r>
          </a:p>
        </p:txBody>
      </p:sp>
      <p:sp>
        <p:nvSpPr>
          <p:cNvPr id="3" name="Content Placeholder 2">
            <a:extLst>
              <a:ext uri="{FF2B5EF4-FFF2-40B4-BE49-F238E27FC236}">
                <a16:creationId xmlns:a16="http://schemas.microsoft.com/office/drawing/2014/main" id="{808DBAC9-46AC-9CF8-E8A8-782E391DAB8D}"/>
              </a:ext>
            </a:extLst>
          </p:cNvPr>
          <p:cNvSpPr>
            <a:spLocks noGrp="1"/>
          </p:cNvSpPr>
          <p:nvPr>
            <p:ph idx="1"/>
          </p:nvPr>
        </p:nvSpPr>
        <p:spPr>
          <a:xfrm>
            <a:off x="460950" y="803847"/>
            <a:ext cx="8222100" cy="3535805"/>
          </a:xfrm>
        </p:spPr>
        <p:txBody>
          <a:bodyPr/>
          <a:lstStyle/>
          <a:p>
            <a:pPr algn="just"/>
            <a:r>
              <a:rPr lang="en-SI" dirty="0">
                <a:latin typeface="Calibri" panose="020F0502020204030204" pitchFamily="34" charset="0"/>
                <a:cs typeface="Calibri" panose="020F0502020204030204" pitchFamily="34" charset="0"/>
              </a:rPr>
              <a:t>The most significant obstacles in Slovenian copyright law:</a:t>
            </a:r>
          </a:p>
          <a:p>
            <a:pPr marL="612000" lvl="1" algn="just"/>
            <a:r>
              <a:rPr lang="en-GB" sz="1600" dirty="0">
                <a:solidFill>
                  <a:schemeClr val="tx1"/>
                </a:solidFill>
                <a:highlight>
                  <a:srgbClr val="C0C0C0"/>
                </a:highlight>
                <a:latin typeface="Calibri" panose="020F0502020204030204" pitchFamily="34" charset="0"/>
                <a:cs typeface="Calibri" panose="020F0502020204030204" pitchFamily="34" charset="0"/>
              </a:rPr>
              <a:t>the requirement for consensual management of copyright</a:t>
            </a:r>
            <a:r>
              <a:rPr lang="en-GB" sz="1600" dirty="0">
                <a:latin typeface="Calibri" panose="020F0502020204030204" pitchFamily="34" charset="0"/>
                <a:cs typeface="Calibri" panose="020F0502020204030204" pitchFamily="34" charset="0"/>
              </a:rPr>
              <a:t>, which mandates unanimous consent among all rights holders for the use of a work (Art. 12 and 13 of ZASP). This requirement is particularly relevant for co-authored works and compound works, where it complicates rights management, limits the accessibility of research outputs, and creates obstacles to knowledge dissemination;</a:t>
            </a:r>
          </a:p>
          <a:p>
            <a:pPr marL="612000" lvl="1" algn="just"/>
            <a:r>
              <a:rPr lang="en-GB" sz="1600" dirty="0">
                <a:solidFill>
                  <a:schemeClr val="tx1"/>
                </a:solidFill>
                <a:highlight>
                  <a:srgbClr val="C0C0C0"/>
                </a:highlight>
                <a:latin typeface="Calibri" panose="020F0502020204030204" pitchFamily="34" charset="0"/>
                <a:cs typeface="Calibri" panose="020F0502020204030204" pitchFamily="34" charset="0"/>
              </a:rPr>
              <a:t>the </a:t>
            </a:r>
            <a:r>
              <a:rPr lang="en-GB" sz="1600" dirty="0" err="1">
                <a:solidFill>
                  <a:schemeClr val="tx1"/>
                </a:solidFill>
                <a:highlight>
                  <a:srgbClr val="C0C0C0"/>
                </a:highlight>
                <a:latin typeface="Calibri" panose="020F0502020204030204" pitchFamily="34" charset="0"/>
                <a:cs typeface="Calibri" panose="020F0502020204030204" pitchFamily="34" charset="0"/>
              </a:rPr>
              <a:t>unwaivability</a:t>
            </a:r>
            <a:r>
              <a:rPr lang="en-GB" sz="1600" dirty="0">
                <a:solidFill>
                  <a:schemeClr val="tx1"/>
                </a:solidFill>
                <a:highlight>
                  <a:srgbClr val="C0C0C0"/>
                </a:highlight>
                <a:latin typeface="Calibri" panose="020F0502020204030204" pitchFamily="34" charset="0"/>
                <a:cs typeface="Calibri" panose="020F0502020204030204" pitchFamily="34" charset="0"/>
              </a:rPr>
              <a:t> of the right to remuneration or fair compensation</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Artt</a:t>
            </a:r>
            <a:r>
              <a:rPr lang="en-GB" sz="1600" dirty="0">
                <a:latin typeface="Calibri" panose="020F0502020204030204" pitchFamily="34" charset="0"/>
                <a:cs typeface="Calibri" panose="020F0502020204030204" pitchFamily="34" charset="0"/>
              </a:rPr>
              <a:t>. 37, 76, 104, 107, 122, 123, 124 of ZASP), as authors cannot renounce these rights even if they clearly wish to make their work openly accessible. This restriction allows collective management organisations to claim remuneration on the author’s behalf (regardless of the author’s own preferences), imposing financial and administrative burdens on repositories and other platforms committed to ensuring Open Access and facilitating the reuse of research results. </a:t>
            </a:r>
            <a:endParaRPr lang="en-SI"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9742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33FC8-6C8B-1740-DCA1-94E6590B2637}"/>
              </a:ext>
            </a:extLst>
          </p:cNvPr>
          <p:cNvSpPr>
            <a:spLocks noGrp="1"/>
          </p:cNvSpPr>
          <p:nvPr>
            <p:ph type="title"/>
          </p:nvPr>
        </p:nvSpPr>
        <p:spPr>
          <a:xfrm>
            <a:off x="88442" y="130375"/>
            <a:ext cx="8222100" cy="767700"/>
          </a:xfrm>
        </p:spPr>
        <p:txBody>
          <a:bodyPr/>
          <a:lstStyle/>
          <a:p>
            <a:endParaRPr lang="en-SI">
              <a:latin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055F94E6-8866-3C73-BB32-CEB408454E14}"/>
              </a:ext>
            </a:extLst>
          </p:cNvPr>
          <p:cNvSpPr>
            <a:spLocks noGrp="1"/>
          </p:cNvSpPr>
          <p:nvPr>
            <p:ph idx="1"/>
          </p:nvPr>
        </p:nvSpPr>
        <p:spPr>
          <a:xfrm>
            <a:off x="460950" y="1053835"/>
            <a:ext cx="8222100" cy="3959289"/>
          </a:xfrm>
        </p:spPr>
        <p:txBody>
          <a:bodyPr/>
          <a:lstStyle/>
          <a:p>
            <a:pPr marL="612000" lvl="1" algn="just"/>
            <a:r>
              <a:rPr lang="en-GB" sz="1600" dirty="0">
                <a:solidFill>
                  <a:schemeClr val="tx1"/>
                </a:solidFill>
                <a:highlight>
                  <a:srgbClr val="C0C0C0"/>
                </a:highlight>
                <a:latin typeface="Calibri" panose="020F0502020204030204" pitchFamily="34" charset="0"/>
                <a:cs typeface="Calibri" panose="020F0502020204030204" pitchFamily="34" charset="0"/>
              </a:rPr>
              <a:t>the requirement for specific separate transfers of rights</a:t>
            </a:r>
            <a:r>
              <a:rPr lang="en-GB" sz="1600" dirty="0">
                <a:solidFill>
                  <a:schemeClr val="tx1"/>
                </a:solidFill>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(Art. 76 of ZASP). Copyright law often mandates that the individual components of economic rights must be transferred separately, necessitating distinct agreements for different types of uses. This fragmentation complicates rights management and discourages researchers from pursuing Open Access publication due to increased administrative complexity;</a:t>
            </a:r>
          </a:p>
          <a:p>
            <a:pPr marL="612000" lvl="1" algn="just"/>
            <a:r>
              <a:rPr lang="en-GB" sz="1600" dirty="0">
                <a:solidFill>
                  <a:schemeClr val="tx1"/>
                </a:solidFill>
                <a:highlight>
                  <a:srgbClr val="C0C0C0"/>
                </a:highlight>
                <a:latin typeface="Calibri" panose="020F0502020204030204" pitchFamily="34" charset="0"/>
                <a:cs typeface="Calibri" panose="020F0502020204030204" pitchFamily="34" charset="0"/>
              </a:rPr>
              <a:t>the requirement for special consent of the author for subsequent transfers</a:t>
            </a:r>
            <a:r>
              <a:rPr lang="en-GB" sz="1600" dirty="0">
                <a:solidFill>
                  <a:schemeClr val="tx1"/>
                </a:solidFill>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(Art. 78 of ZASP) imposes additional constraints. Even if a copyright holder has transferred rights, further transfers to third parties require explicit author consent unless contractually stipulated otherwise. This requirement introduces legal uncertainty and administrative inefficiencies, further limiting the potential for broader dissemination of research results;</a:t>
            </a:r>
          </a:p>
        </p:txBody>
      </p:sp>
    </p:spTree>
    <p:extLst>
      <p:ext uri="{BB962C8B-B14F-4D97-AF65-F5344CB8AC3E}">
        <p14:creationId xmlns:p14="http://schemas.microsoft.com/office/powerpoint/2010/main" val="1766536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D8A226-5741-DEE3-C407-08C70EC68A4F}"/>
              </a:ext>
            </a:extLst>
          </p:cNvPr>
          <p:cNvSpPr>
            <a:spLocks noGrp="1"/>
          </p:cNvSpPr>
          <p:nvPr>
            <p:ph type="title"/>
          </p:nvPr>
        </p:nvSpPr>
        <p:spPr>
          <a:xfrm>
            <a:off x="98274" y="130375"/>
            <a:ext cx="8222100" cy="767700"/>
          </a:xfrm>
        </p:spPr>
        <p:txBody>
          <a:bodyPr/>
          <a:lstStyle/>
          <a:p>
            <a:endParaRPr lang="en-SI"/>
          </a:p>
        </p:txBody>
      </p:sp>
      <p:sp>
        <p:nvSpPr>
          <p:cNvPr id="6" name="Content Placeholder 2">
            <a:extLst>
              <a:ext uri="{FF2B5EF4-FFF2-40B4-BE49-F238E27FC236}">
                <a16:creationId xmlns:a16="http://schemas.microsoft.com/office/drawing/2014/main" id="{7A0FFBFC-BCFE-9BAB-82C1-F94963C866AB}"/>
              </a:ext>
            </a:extLst>
          </p:cNvPr>
          <p:cNvSpPr>
            <a:spLocks noGrp="1"/>
          </p:cNvSpPr>
          <p:nvPr>
            <p:ph idx="1"/>
          </p:nvPr>
        </p:nvSpPr>
        <p:spPr>
          <a:xfrm>
            <a:off x="460950" y="1112829"/>
            <a:ext cx="8222100" cy="3813131"/>
          </a:xfrm>
        </p:spPr>
        <p:txBody>
          <a:bodyPr/>
          <a:lstStyle/>
          <a:p>
            <a:pPr marL="612000" lvl="1" algn="just"/>
            <a:r>
              <a:rPr lang="en-GB" sz="1600" dirty="0">
                <a:solidFill>
                  <a:schemeClr val="tx1"/>
                </a:solidFill>
                <a:highlight>
                  <a:srgbClr val="C0C0C0"/>
                </a:highlight>
                <a:latin typeface="Calibri" panose="020F0502020204030204" pitchFamily="34" charset="0"/>
                <a:cs typeface="Calibri" panose="020F0502020204030204" pitchFamily="34" charset="0"/>
              </a:rPr>
              <a:t>the requirements for formality</a:t>
            </a:r>
            <a:r>
              <a:rPr lang="en-GB" sz="1600" dirty="0">
                <a:solidFill>
                  <a:schemeClr val="tx1"/>
                </a:solidFill>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(Art. 80 of ZASP) can mandate that all transfers of economic rights, as well as authorisations, be made in writing. The absence of a written agreement leads to an interpretation in favour of the author (</a:t>
            </a:r>
            <a:r>
              <a:rPr lang="en-GB" sz="1600" i="1" dirty="0">
                <a:latin typeface="Calibri" panose="020F0502020204030204" pitchFamily="34" charset="0"/>
                <a:cs typeface="Calibri" panose="020F0502020204030204" pitchFamily="34" charset="0"/>
              </a:rPr>
              <a:t>in </a:t>
            </a:r>
            <a:r>
              <a:rPr lang="en-GB" sz="1600" i="1" dirty="0" err="1">
                <a:latin typeface="Calibri" panose="020F0502020204030204" pitchFamily="34" charset="0"/>
                <a:cs typeface="Calibri" panose="020F0502020204030204" pitchFamily="34" charset="0"/>
              </a:rPr>
              <a:t>dubio</a:t>
            </a:r>
            <a:r>
              <a:rPr lang="en-GB" sz="1600" i="1" dirty="0">
                <a:latin typeface="Calibri" panose="020F0502020204030204" pitchFamily="34" charset="0"/>
                <a:cs typeface="Calibri" panose="020F0502020204030204" pitchFamily="34" charset="0"/>
              </a:rPr>
              <a:t> pro </a:t>
            </a:r>
            <a:r>
              <a:rPr lang="en-GB" sz="1600" i="1" dirty="0" err="1">
                <a:latin typeface="Calibri" panose="020F0502020204030204" pitchFamily="34" charset="0"/>
                <a:cs typeface="Calibri" panose="020F0502020204030204" pitchFamily="34" charset="0"/>
              </a:rPr>
              <a:t>auctore</a:t>
            </a:r>
            <a:r>
              <a:rPr lang="en-GB" sz="1600" dirty="0">
                <a:latin typeface="Calibri" panose="020F0502020204030204" pitchFamily="34" charset="0"/>
                <a:cs typeface="Calibri" panose="020F0502020204030204" pitchFamily="34" charset="0"/>
              </a:rPr>
              <a:t>), creating potential ambiguities that complicate the negotiation and implementation of Open Access agreements;</a:t>
            </a:r>
          </a:p>
          <a:p>
            <a:pPr marL="612000" lvl="1" algn="just"/>
            <a:r>
              <a:rPr lang="en-GB" sz="1600" dirty="0">
                <a:solidFill>
                  <a:schemeClr val="tx1"/>
                </a:solidFill>
                <a:highlight>
                  <a:srgbClr val="C0C0C0"/>
                </a:highlight>
                <a:latin typeface="Calibri" panose="020F0502020204030204" pitchFamily="34" charset="0"/>
                <a:cs typeface="Calibri" panose="020F0502020204030204" pitchFamily="34" charset="0"/>
              </a:rPr>
              <a:t>the presumption of the publisher’s priority right</a:t>
            </a:r>
            <a:r>
              <a:rPr lang="en-GB" sz="1600" dirty="0">
                <a:solidFill>
                  <a:schemeClr val="tx1"/>
                </a:solidFill>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(Art. 89 of ZASP) limits the ability of authors to publish their works through multiple channels. By granting publishers of physical works a privileged position regarding electronic publication, this presumption restricts the immediate availability of research outputs on Open Access platforms and conflicts with legislative efforts to introduce Secondary Publishing Rights (SPRs).</a:t>
            </a:r>
          </a:p>
        </p:txBody>
      </p:sp>
    </p:spTree>
    <p:extLst>
      <p:ext uri="{BB962C8B-B14F-4D97-AF65-F5344CB8AC3E}">
        <p14:creationId xmlns:p14="http://schemas.microsoft.com/office/powerpoint/2010/main" val="1341854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8B1-C046-5C1B-C2B6-9FDA3957E04C}"/>
              </a:ext>
            </a:extLst>
          </p:cNvPr>
          <p:cNvSpPr>
            <a:spLocks noGrp="1"/>
          </p:cNvSpPr>
          <p:nvPr>
            <p:ph type="title"/>
          </p:nvPr>
        </p:nvSpPr>
        <p:spPr>
          <a:xfrm>
            <a:off x="129879" y="130375"/>
            <a:ext cx="8222100" cy="767700"/>
          </a:xfrm>
        </p:spPr>
        <p:txBody>
          <a:bodyPr/>
          <a:lstStyle/>
          <a:p>
            <a:r>
              <a:rPr lang="en-GB" dirty="0">
                <a:latin typeface="Calibri" panose="020F0502020204030204" pitchFamily="34" charset="0"/>
                <a:cs typeface="Calibri" panose="020F0502020204030204" pitchFamily="34" charset="0"/>
              </a:rPr>
              <a:t>Both Barrier and Enabler</a:t>
            </a:r>
            <a:endParaRPr lang="en-SI"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8CD839E-8B49-C829-C134-F104DBED2344}"/>
              </a:ext>
            </a:extLst>
          </p:cNvPr>
          <p:cNvSpPr>
            <a:spLocks noGrp="1"/>
          </p:cNvSpPr>
          <p:nvPr>
            <p:ph idx="1"/>
          </p:nvPr>
        </p:nvSpPr>
        <p:spPr>
          <a:xfrm>
            <a:off x="471900" y="806245"/>
            <a:ext cx="8222100" cy="4206880"/>
          </a:xfrm>
        </p:spPr>
        <p:txBody>
          <a:bodyPr/>
          <a:lstStyle/>
          <a:p>
            <a:pPr algn="just"/>
            <a:r>
              <a:rPr lang="en-GB" dirty="0">
                <a:solidFill>
                  <a:schemeClr val="tx1"/>
                </a:solidFill>
                <a:highlight>
                  <a:srgbClr val="C0C0C0"/>
                </a:highlight>
                <a:latin typeface="Calibri" panose="020F0502020204030204" pitchFamily="34" charset="0"/>
                <a:cs typeface="Calibri" panose="020F0502020204030204" pitchFamily="34" charset="0"/>
              </a:rPr>
              <a:t>The presumption of transfer of economic rights from employees to employers </a:t>
            </a:r>
            <a:r>
              <a:rPr lang="en-GB" dirty="0">
                <a:solidFill>
                  <a:schemeClr val="bg1"/>
                </a:solidFill>
                <a:latin typeface="Calibri" panose="020F0502020204030204" pitchFamily="34" charset="0"/>
                <a:cs typeface="Calibri" panose="020F0502020204030204" pitchFamily="34" charset="0"/>
              </a:rPr>
              <a:t>(</a:t>
            </a:r>
            <a:r>
              <a:rPr lang="en-GB" dirty="0" err="1">
                <a:solidFill>
                  <a:schemeClr val="bg1"/>
                </a:solidFill>
                <a:latin typeface="Calibri" panose="020F0502020204030204" pitchFamily="34" charset="0"/>
                <a:cs typeface="Calibri" panose="020F0502020204030204" pitchFamily="34" charset="0"/>
              </a:rPr>
              <a:t>Artt</a:t>
            </a:r>
            <a:r>
              <a:rPr lang="en-GB" dirty="0">
                <a:solidFill>
                  <a:schemeClr val="bg1"/>
                </a:solidFill>
                <a:latin typeface="Calibri" panose="020F0502020204030204" pitchFamily="34" charset="0"/>
                <a:cs typeface="Calibri" panose="020F0502020204030204" pitchFamily="34" charset="0"/>
              </a:rPr>
              <a:t>. 101, 102, 112, 141e of ZASP) is such provision. When a copyright work </a:t>
            </a:r>
            <a:r>
              <a:rPr lang="en-GB" dirty="0">
                <a:latin typeface="Calibri" panose="020F0502020204030204" pitchFamily="34" charset="0"/>
                <a:cs typeface="Calibri" panose="020F0502020204030204" pitchFamily="34" charset="0"/>
              </a:rPr>
              <a:t>is created in the course of employment, economic rights are often deemed to be transferred to the employer, typically for a set period. This presumption can restrict authors from managing their works under open licenses, as they transfer economic rights to employer. If an employer does not actively support Open Access policies, researchers may face barriers in making their work openly available.</a:t>
            </a:r>
          </a:p>
          <a:p>
            <a:pPr algn="just"/>
            <a:r>
              <a:rPr lang="en-GB" dirty="0">
                <a:latin typeface="Calibri" panose="020F0502020204030204" pitchFamily="34" charset="0"/>
                <a:cs typeface="Calibri" panose="020F0502020204030204" pitchFamily="34" charset="0"/>
              </a:rPr>
              <a:t>This mechanism can also serve as an enabler, allowing institutions which have aligned with Open Science principles to disseminate research outputs broadly without requiring additional consent from the author. The effect of this provision is therefore contingent on the policies and commitments of the employer.</a:t>
            </a:r>
            <a:endParaRPr lang="en-SI"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4871009"/>
      </p:ext>
    </p:extLst>
  </p:cSld>
  <p:clrMapOvr>
    <a:masterClrMapping/>
  </p:clrMapOvr>
</p:sld>
</file>

<file path=ppt/theme/theme1.xml><?xml version="1.0" encoding="utf-8"?>
<a:theme xmlns:a="http://schemas.openxmlformats.org/drawingml/2006/main" name="Material">
  <a:themeElements>
    <a:clrScheme name="Material">
      <a:dk1>
        <a:srgbClr val="2E77AE"/>
      </a:dk1>
      <a:lt1>
        <a:srgbClr val="FFFFFF"/>
      </a:lt1>
      <a:dk2>
        <a:srgbClr val="424242"/>
      </a:dk2>
      <a:lt2>
        <a:srgbClr val="737373"/>
      </a:lt2>
      <a:accent1>
        <a:srgbClr val="0277BD"/>
      </a:accent1>
      <a:accent2>
        <a:srgbClr val="20567E"/>
      </a:accent2>
      <a:accent3>
        <a:srgbClr val="DB4437"/>
      </a:accent3>
      <a:accent4>
        <a:srgbClr val="FAFAFA"/>
      </a:accent4>
      <a:accent5>
        <a:srgbClr val="4FC3F7"/>
      </a:accent5>
      <a:accent6>
        <a:srgbClr val="0000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4636</TotalTime>
  <Words>1392</Words>
  <Application>Microsoft Macintosh PowerPoint</Application>
  <PresentationFormat>On-screen Show (16:9)</PresentationFormat>
  <Paragraphs>55</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Gugi</vt:lpstr>
      <vt:lpstr>Rubik</vt:lpstr>
      <vt:lpstr>Calibri</vt:lpstr>
      <vt:lpstr>Roboto</vt:lpstr>
      <vt:lpstr>Material</vt:lpstr>
      <vt:lpstr>Barriers and Enablers for Open Science in Slovenian Copyright Law </vt:lpstr>
      <vt:lpstr>The Study</vt:lpstr>
      <vt:lpstr>The Objectives of the Study</vt:lpstr>
      <vt:lpstr>Slovenian Legal Framework</vt:lpstr>
      <vt:lpstr>What are barriers and enablers in this context?</vt:lpstr>
      <vt:lpstr>Barriers</vt:lpstr>
      <vt:lpstr>PowerPoint Presentation</vt:lpstr>
      <vt:lpstr>PowerPoint Presentation</vt:lpstr>
      <vt:lpstr>Both Barrier and Enabler</vt:lpstr>
      <vt:lpstr>Enablers</vt:lpstr>
      <vt:lpstr>Outside the Slovenian Copyright Law</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cp:lastModifiedBy>BLADE</cp:lastModifiedBy>
  <cp:revision>20</cp:revision>
  <dcterms:modified xsi:type="dcterms:W3CDTF">2025-09-11T07:26:49Z</dcterms:modified>
</cp:coreProperties>
</file>