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31" r:id="rId3"/>
    <p:sldId id="257" r:id="rId4"/>
    <p:sldId id="333" r:id="rId5"/>
    <p:sldId id="336" r:id="rId6"/>
    <p:sldId id="272" r:id="rId7"/>
    <p:sldId id="337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81079-3B7C-4892-9071-6281906867F2}" type="datetimeFigureOut">
              <a:rPr lang="hr-HR" smtClean="0"/>
              <a:t>11.9.2025.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252AE-4E60-4695-97C7-CEDA83431AC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9447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6AACC-D339-49BE-871E-54F65ADF8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C0F28E-4AC2-4097-9EF7-1FF570AC15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DA334-4B55-435B-8A20-4D2F723BA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8135-9B4E-4F82-B787-504823D3423F}" type="datetimeFigureOut">
              <a:rPr lang="hr-HR" smtClean="0"/>
              <a:t>11.9.2025.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74AB1-DC67-46E9-9870-5C06F3DCB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720BB-ADDE-4536-89C3-8B3065E56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EC9E-71B4-4D9F-A332-3907BEBC04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83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542B-FB1B-4536-9C29-87D16A620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990608-AEA1-4B42-B684-352B7375A0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65816-9685-4D1B-B23F-C0D9A6C8D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8135-9B4E-4F82-B787-504823D3423F}" type="datetimeFigureOut">
              <a:rPr lang="hr-HR" smtClean="0"/>
              <a:t>11.9.2025.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76000-6CE4-48E0-B80F-714B52610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DA16F-61F0-49C6-96EE-75209762A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EC9E-71B4-4D9F-A332-3907BEBC04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77255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028ED9-3655-41EE-92B2-DE1499BDDD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665247-6367-45D0-BB57-260AC3AF9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3B5B9-CBF1-4F92-9A8B-2F6434A5F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8135-9B4E-4F82-B787-504823D3423F}" type="datetimeFigureOut">
              <a:rPr lang="hr-HR" smtClean="0"/>
              <a:t>11.9.2025.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43C00-01F5-4E82-87E3-2F4C0AD13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9A3BA-24CA-420B-B9F1-E31F08696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EC9E-71B4-4D9F-A332-3907BEBC04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7044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34805-AAB7-4634-8FC9-ABF2C0636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EA696-3193-44B8-B32F-82CD5967F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5B6D8-01E9-43ED-8721-7A86FCA28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8135-9B4E-4F82-B787-504823D3423F}" type="datetimeFigureOut">
              <a:rPr lang="hr-HR" smtClean="0"/>
              <a:t>11.9.2025.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5333E-97C0-473B-BD11-7334D8CDE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166114-8747-4394-B573-3B611094A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EC9E-71B4-4D9F-A332-3907BEBC04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54884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782E9-3603-44C9-A445-72814DC25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B6BBFA-E02D-4340-BC1E-720559458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14CCFC-A4EA-4C3D-A7CE-A010EB617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8135-9B4E-4F82-B787-504823D3423F}" type="datetimeFigureOut">
              <a:rPr lang="hr-HR" smtClean="0"/>
              <a:t>11.9.2025.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CC1BF-D6A2-4FFB-BFFF-DC816D32D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C3F53-0F7C-438A-AF09-DF948BC9A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EC9E-71B4-4D9F-A332-3907BEBC04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42617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62B63-3BEB-420E-B700-9B5AF860C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F0797-8024-4734-AE33-746D97439E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00D1CC-3CE1-4174-B6A9-FFCA2F8A1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F60A48-E8B7-41CB-AE49-227FAB9CD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8135-9B4E-4F82-B787-504823D3423F}" type="datetimeFigureOut">
              <a:rPr lang="hr-HR" smtClean="0"/>
              <a:t>11.9.2025.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087592-22BC-4162-BEAC-D21161674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382D2E-14EF-4FB9-9AFB-022B0C04A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EC9E-71B4-4D9F-A332-3907BEBC04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181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76475-6B1C-4206-858F-6A63A8A7B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151284-D3DB-4432-87CA-55E7A1523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F5D241-0EFB-4058-AA07-71C1C8458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79E16A-5654-40DB-9AA7-3E53566986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BAC889-FB1F-4342-96E3-C6DC129D58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73FE9E-11C5-4B45-ACD9-67BC14043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8135-9B4E-4F82-B787-504823D3423F}" type="datetimeFigureOut">
              <a:rPr lang="hr-HR" smtClean="0"/>
              <a:t>11.9.2025.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5D310E-B4F7-4244-A4DD-7DD0434B7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47EDE1-3E9F-4BFC-851F-2041B8ADB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EC9E-71B4-4D9F-A332-3907BEBC04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7037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A9261-883E-4391-92FD-064DC4868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BC8402-6D9E-4CD2-856B-A18D50186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8135-9B4E-4F82-B787-504823D3423F}" type="datetimeFigureOut">
              <a:rPr lang="hr-HR" smtClean="0"/>
              <a:t>11.9.2025.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88F9A-67C9-45CE-BD23-96F5469B3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487664-3E98-4914-AE44-18484381F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EC9E-71B4-4D9F-A332-3907BEBC04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7807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930CA8-3A3C-4C9D-AC8B-B18B096F8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8135-9B4E-4F82-B787-504823D3423F}" type="datetimeFigureOut">
              <a:rPr lang="hr-HR" smtClean="0"/>
              <a:t>11.9.2025.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3A49A7-7F97-4B50-AA64-ED7C593E2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B1E311-47E0-4711-92FF-4421B8053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EC9E-71B4-4D9F-A332-3907BEBC04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67378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3C9D0-4226-4C62-ACB4-C0CA7F5F5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94BFA-05C1-4324-A41A-7FB8690C1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BFEFFD-AE48-4344-9C41-DC21A3826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DCF61F-7A0A-4283-A431-C2B93A49A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8135-9B4E-4F82-B787-504823D3423F}" type="datetimeFigureOut">
              <a:rPr lang="hr-HR" smtClean="0"/>
              <a:t>11.9.2025.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DF8AE-B1D2-4080-94F4-4842206A7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CFEFEB-629D-458E-91BC-FD29864E8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EC9E-71B4-4D9F-A332-3907BEBC04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0331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1E916-4920-4CE3-9334-60630C384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09BBC2-9B51-4DD9-8C12-406C7C7667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6CC2D7-0DE8-4451-AD4B-61073E4D46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EB6B8-B303-43D3-8CB5-C814EC036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8135-9B4E-4F82-B787-504823D3423F}" type="datetimeFigureOut">
              <a:rPr lang="hr-HR" smtClean="0"/>
              <a:t>11.9.2025.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273A4D-5F33-4557-AA98-AF514750F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E8060B-7FA5-4B10-B08C-001E071C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EC9E-71B4-4D9F-A332-3907BEBC04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7240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D7618A-A258-4587-90DC-052D4194B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17E5E-BF77-416E-AC01-64A5F03C6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23B1D-3612-4813-85B0-010BC20DA8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58135-9B4E-4F82-B787-504823D3423F}" type="datetimeFigureOut">
              <a:rPr lang="hr-HR" smtClean="0"/>
              <a:t>11.9.2025.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D1325-CCAD-497A-BB12-923900894A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EAFED-8C38-482A-84BB-0BDFB58518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7EC9E-71B4-4D9F-A332-3907BEBC04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049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5B862-705A-4D15-AB79-79EC539070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Lost in publication: a journey through questionable evidence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44B5C1-5DE7-4B67-8A7B-CB9EC0D66B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4216"/>
            <a:ext cx="9144000" cy="1243584"/>
          </a:xfrm>
        </p:spPr>
        <p:txBody>
          <a:bodyPr>
            <a:normAutofit lnSpcReduction="10000"/>
          </a:bodyPr>
          <a:lstStyle/>
          <a:p>
            <a:r>
              <a:rPr lang="hr-HR" b="1" dirty="0"/>
              <a:t>Livia Puljak</a:t>
            </a:r>
          </a:p>
          <a:p>
            <a:endParaRPr lang="hr-HR" dirty="0"/>
          </a:p>
          <a:p>
            <a:r>
              <a:rPr lang="hr-HR" dirty="0"/>
              <a:t>Catholic University of Croatia</a:t>
            </a:r>
          </a:p>
        </p:txBody>
      </p:sp>
      <p:pic>
        <p:nvPicPr>
          <p:cNvPr id="1026" name="Picture 2" descr="Opis fotografije nije dostupan.">
            <a:extLst>
              <a:ext uri="{FF2B5EF4-FFF2-40B4-BE49-F238E27FC236}">
                <a16:creationId xmlns:a16="http://schemas.microsoft.com/office/drawing/2014/main" id="{63D99CC8-11EB-43DB-A297-5A52F04DC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4208" y="5398008"/>
            <a:ext cx="1243584" cy="1243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7434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E2213-FC94-461D-8752-975A92BC1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err="1"/>
              <a:t>Biomedical</a:t>
            </a:r>
            <a:r>
              <a:rPr lang="hr-HR" dirty="0"/>
              <a:t> </a:t>
            </a:r>
            <a:r>
              <a:rPr lang="hr-HR" dirty="0" err="1"/>
              <a:t>perspective</a:t>
            </a:r>
            <a:endParaRPr lang="hr-HR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FA1C7E-8EF5-497D-9522-96BEBB1960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9950" y="1690688"/>
            <a:ext cx="5143500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103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B6660-27DB-4AE2-B96E-76AE25BCD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err="1"/>
              <a:t>Credibility</a:t>
            </a:r>
            <a:r>
              <a:rPr lang="hr-HR" dirty="0"/>
              <a:t> of </a:t>
            </a:r>
            <a:r>
              <a:rPr lang="hr-HR" dirty="0" err="1"/>
              <a:t>scientific</a:t>
            </a:r>
            <a:r>
              <a:rPr lang="hr-HR" dirty="0"/>
              <a:t> </a:t>
            </a:r>
            <a:r>
              <a:rPr lang="hr-HR" dirty="0" err="1"/>
              <a:t>research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C36FD-A7C6-469B-9B5D-C3633E0FE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err="1"/>
              <a:t>Depends</a:t>
            </a:r>
            <a:r>
              <a:rPr lang="hr-HR" dirty="0"/>
              <a:t> on </a:t>
            </a:r>
            <a:r>
              <a:rPr lang="hr-HR" dirty="0" err="1"/>
              <a:t>its</a:t>
            </a:r>
            <a:r>
              <a:rPr lang="hr-HR" dirty="0"/>
              <a:t> </a:t>
            </a:r>
            <a:r>
              <a:rPr lang="hr-HR" dirty="0" err="1"/>
              <a:t>reproducibility</a:t>
            </a:r>
            <a:r>
              <a:rPr lang="hr-HR" dirty="0"/>
              <a:t>, </a:t>
            </a:r>
            <a:r>
              <a:rPr lang="hr-HR" dirty="0" err="1"/>
              <a:t>transparency</a:t>
            </a:r>
            <a:r>
              <a:rPr lang="hr-HR" dirty="0"/>
              <a:t>, and </a:t>
            </a:r>
            <a:r>
              <a:rPr lang="hr-HR" dirty="0" err="1"/>
              <a:t>methodological</a:t>
            </a:r>
            <a:r>
              <a:rPr lang="hr-HR" dirty="0"/>
              <a:t> </a:t>
            </a:r>
            <a:r>
              <a:rPr lang="hr-HR" dirty="0" err="1"/>
              <a:t>rigor</a:t>
            </a:r>
            <a:endParaRPr lang="hr-HR" dirty="0"/>
          </a:p>
          <a:p>
            <a:r>
              <a:rPr lang="hr-HR" dirty="0" err="1"/>
              <a:t>However</a:t>
            </a:r>
            <a:r>
              <a:rPr lang="hr-HR" dirty="0"/>
              <a:t>, </a:t>
            </a:r>
            <a:r>
              <a:rPr lang="hr-HR" dirty="0" err="1"/>
              <a:t>numerous</a:t>
            </a:r>
            <a:r>
              <a:rPr lang="hr-HR" dirty="0"/>
              <a:t> studies </a:t>
            </a:r>
            <a:r>
              <a:rPr lang="hr-HR" dirty="0" err="1"/>
              <a:t>across</a:t>
            </a:r>
            <a:r>
              <a:rPr lang="hr-HR" dirty="0"/>
              <a:t> </a:t>
            </a:r>
            <a:r>
              <a:rPr lang="hr-HR" dirty="0" err="1"/>
              <a:t>disciplines</a:t>
            </a:r>
            <a:r>
              <a:rPr lang="hr-HR" dirty="0"/>
              <a:t> (</a:t>
            </a:r>
            <a:r>
              <a:rPr lang="hr-HR" b="1" dirty="0">
                <a:highlight>
                  <a:srgbClr val="00FFFF"/>
                </a:highlight>
              </a:rPr>
              <a:t>many of which I have </a:t>
            </a:r>
            <a:r>
              <a:rPr lang="hr-HR" b="1" dirty="0" err="1">
                <a:highlight>
                  <a:srgbClr val="00FFFF"/>
                </a:highlight>
              </a:rPr>
              <a:t>authored</a:t>
            </a:r>
            <a:r>
              <a:rPr lang="hr-HR" b="1" dirty="0">
                <a:highlight>
                  <a:srgbClr val="00FFFF"/>
                </a:highlight>
              </a:rPr>
              <a:t> myself</a:t>
            </a:r>
            <a:r>
              <a:rPr lang="hr-HR" dirty="0"/>
              <a:t>) have </a:t>
            </a:r>
            <a:r>
              <a:rPr lang="hr-HR" dirty="0" err="1"/>
              <a:t>highlighted</a:t>
            </a:r>
            <a:r>
              <a:rPr lang="hr-HR" dirty="0"/>
              <a:t> </a:t>
            </a:r>
            <a:r>
              <a:rPr lang="hr-HR" dirty="0" err="1"/>
              <a:t>pervasive</a:t>
            </a:r>
            <a:r>
              <a:rPr lang="hr-HR" dirty="0"/>
              <a:t> </a:t>
            </a:r>
            <a:r>
              <a:rPr lang="hr-HR" dirty="0" err="1"/>
              <a:t>challenges</a:t>
            </a:r>
            <a:r>
              <a:rPr lang="hr-HR" dirty="0"/>
              <a:t> in these </a:t>
            </a:r>
            <a:r>
              <a:rPr lang="hr-HR" dirty="0" err="1"/>
              <a:t>areas</a:t>
            </a:r>
            <a:r>
              <a:rPr lang="hr-HR" dirty="0"/>
              <a:t>:</a:t>
            </a:r>
          </a:p>
          <a:p>
            <a:pPr lvl="1"/>
            <a:r>
              <a:rPr lang="hr-HR" dirty="0" err="1"/>
              <a:t>Incomplete</a:t>
            </a:r>
            <a:r>
              <a:rPr lang="hr-HR" dirty="0"/>
              <a:t> reporting</a:t>
            </a:r>
          </a:p>
          <a:p>
            <a:pPr lvl="1"/>
            <a:r>
              <a:rPr lang="hr-HR" dirty="0"/>
              <a:t>Outcome </a:t>
            </a:r>
            <a:r>
              <a:rPr lang="hr-HR" dirty="0" err="1"/>
              <a:t>switching</a:t>
            </a:r>
            <a:endParaRPr lang="hr-HR" dirty="0"/>
          </a:p>
          <a:p>
            <a:pPr lvl="1"/>
            <a:r>
              <a:rPr lang="hr-HR" dirty="0" err="1"/>
              <a:t>Lack</a:t>
            </a:r>
            <a:r>
              <a:rPr lang="hr-HR" dirty="0"/>
              <a:t> of protocol registration</a:t>
            </a:r>
          </a:p>
          <a:p>
            <a:pPr lvl="1"/>
            <a:r>
              <a:rPr lang="hr-HR" dirty="0" err="1"/>
              <a:t>Insufficient</a:t>
            </a:r>
            <a:r>
              <a:rPr lang="hr-HR" dirty="0"/>
              <a:t> data sharing…</a:t>
            </a:r>
          </a:p>
          <a:p>
            <a:r>
              <a:rPr lang="hr-HR" dirty="0"/>
              <a:t>These </a:t>
            </a:r>
            <a:r>
              <a:rPr lang="hr-HR" dirty="0" err="1"/>
              <a:t>issues</a:t>
            </a:r>
            <a:r>
              <a:rPr lang="hr-HR" dirty="0"/>
              <a:t> </a:t>
            </a:r>
            <a:r>
              <a:rPr lang="hr-HR" b="1" u="sng" dirty="0">
                <a:highlight>
                  <a:srgbClr val="00FFFF"/>
                </a:highlight>
              </a:rPr>
              <a:t>could</a:t>
            </a:r>
            <a:r>
              <a:rPr lang="hr-HR" dirty="0"/>
              <a:t> </a:t>
            </a:r>
            <a:r>
              <a:rPr lang="hr-HR" dirty="0" err="1"/>
              <a:t>undermine</a:t>
            </a:r>
            <a:r>
              <a:rPr lang="hr-HR" dirty="0"/>
              <a:t> the </a:t>
            </a:r>
            <a:r>
              <a:rPr lang="hr-HR" dirty="0" err="1"/>
              <a:t>reliability</a:t>
            </a:r>
            <a:r>
              <a:rPr lang="hr-HR" dirty="0"/>
              <a:t> of findings, </a:t>
            </a:r>
            <a:r>
              <a:rPr lang="hr-HR" dirty="0" err="1"/>
              <a:t>hinder</a:t>
            </a:r>
            <a:r>
              <a:rPr lang="hr-HR" dirty="0"/>
              <a:t> </a:t>
            </a:r>
            <a:r>
              <a:rPr lang="hr-HR" dirty="0" err="1"/>
              <a:t>evidence</a:t>
            </a:r>
            <a:r>
              <a:rPr lang="hr-HR" dirty="0"/>
              <a:t> </a:t>
            </a:r>
            <a:r>
              <a:rPr lang="hr-HR" dirty="0" err="1"/>
              <a:t>synthesis</a:t>
            </a:r>
            <a:r>
              <a:rPr lang="hr-HR" dirty="0"/>
              <a:t>, and </a:t>
            </a:r>
            <a:r>
              <a:rPr lang="hr-HR" dirty="0" err="1"/>
              <a:t>contribute</a:t>
            </a:r>
            <a:r>
              <a:rPr lang="hr-HR" dirty="0"/>
              <a:t> to </a:t>
            </a:r>
            <a:r>
              <a:rPr lang="hr-HR" dirty="0" err="1"/>
              <a:t>research</a:t>
            </a:r>
            <a:r>
              <a:rPr lang="hr-HR" dirty="0"/>
              <a:t> </a:t>
            </a:r>
            <a:r>
              <a:rPr lang="hr-HR" dirty="0" err="1"/>
              <a:t>waste</a:t>
            </a:r>
            <a:endParaRPr lang="hr-HR" dirty="0"/>
          </a:p>
          <a:p>
            <a:r>
              <a:rPr lang="hr-HR" dirty="0"/>
              <a:t>Transparent </a:t>
            </a:r>
            <a:r>
              <a:rPr lang="hr-HR" dirty="0" err="1"/>
              <a:t>methods</a:t>
            </a:r>
            <a:r>
              <a:rPr lang="hr-HR" dirty="0"/>
              <a:t> </a:t>
            </a:r>
            <a:r>
              <a:rPr lang="hr-HR" b="1" u="sng" dirty="0">
                <a:highlight>
                  <a:srgbClr val="00FFFF"/>
                </a:highlight>
              </a:rPr>
              <a:t>should</a:t>
            </a:r>
            <a:r>
              <a:rPr lang="hr-HR" dirty="0"/>
              <a:t> </a:t>
            </a:r>
            <a:r>
              <a:rPr lang="hr-HR" dirty="0" err="1"/>
              <a:t>enable</a:t>
            </a:r>
            <a:r>
              <a:rPr lang="hr-HR" dirty="0"/>
              <a:t> </a:t>
            </a:r>
            <a:r>
              <a:rPr lang="hr-HR" dirty="0" err="1"/>
              <a:t>verification</a:t>
            </a:r>
            <a:r>
              <a:rPr lang="hr-HR" dirty="0"/>
              <a:t>, </a:t>
            </a:r>
            <a:r>
              <a:rPr lang="hr-HR" dirty="0" err="1"/>
              <a:t>reuse</a:t>
            </a:r>
            <a:r>
              <a:rPr lang="hr-HR" dirty="0"/>
              <a:t>, and better use of </a:t>
            </a:r>
            <a:r>
              <a:rPr lang="hr-HR" dirty="0" err="1"/>
              <a:t>evidence</a:t>
            </a:r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15222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331AC-833E-44EB-A68F-D30F7412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/>
              <a:t>I think we have </a:t>
            </a:r>
            <a:r>
              <a:rPr lang="hr-HR" dirty="0" err="1"/>
              <a:t>documented</a:t>
            </a:r>
            <a:r>
              <a:rPr lang="hr-HR" dirty="0"/>
              <a:t> </a:t>
            </a:r>
            <a:r>
              <a:rPr lang="hr-HR" dirty="0" err="1"/>
              <a:t>problems</a:t>
            </a:r>
            <a:r>
              <a:rPr lang="hr-HR" dirty="0"/>
              <a:t> well enough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44D39-3BD4-4C80-9C5A-11B92855D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2782824" cy="4351338"/>
          </a:xfrm>
        </p:spPr>
        <p:txBody>
          <a:bodyPr/>
          <a:lstStyle/>
          <a:p>
            <a:r>
              <a:rPr lang="hr-HR" dirty="0"/>
              <a:t>When somebody </a:t>
            </a:r>
            <a:r>
              <a:rPr lang="hr-HR" dirty="0" err="1"/>
              <a:t>suggests</a:t>
            </a:r>
            <a:r>
              <a:rPr lang="hr-HR" dirty="0"/>
              <a:t> – let’s do </a:t>
            </a:r>
            <a:r>
              <a:rPr lang="hr-HR" dirty="0" err="1"/>
              <a:t>another</a:t>
            </a:r>
            <a:r>
              <a:rPr lang="hr-HR" dirty="0"/>
              <a:t> study about the </a:t>
            </a:r>
            <a:r>
              <a:rPr lang="hr-HR" dirty="0" err="1"/>
              <a:t>completeness</a:t>
            </a:r>
            <a:r>
              <a:rPr lang="hr-HR" dirty="0"/>
              <a:t> of reporting…</a:t>
            </a:r>
          </a:p>
        </p:txBody>
      </p:sp>
      <p:pic>
        <p:nvPicPr>
          <p:cNvPr id="1026" name="Picture 2" descr="i've had enough Memes &amp; GIFs - Imgflip">
            <a:extLst>
              <a:ext uri="{FF2B5EF4-FFF2-40B4-BE49-F238E27FC236}">
                <a16:creationId xmlns:a16="http://schemas.microsoft.com/office/drawing/2014/main" id="{EFD9314C-36BA-4CFA-8F21-C04C58CD5F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265" y="1985201"/>
            <a:ext cx="5210175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9662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305EE-DD40-497B-8550-178F87994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/>
              <a:t>I would </a:t>
            </a:r>
            <a:r>
              <a:rPr lang="hr-HR" dirty="0" err="1"/>
              <a:t>rather</a:t>
            </a:r>
            <a:r>
              <a:rPr lang="hr-HR" dirty="0"/>
              <a:t> talk about </a:t>
            </a:r>
            <a:r>
              <a:rPr lang="hr-HR" dirty="0" err="1"/>
              <a:t>solutions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62F46-0DCF-4607-AD39-636673013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Preregistration</a:t>
            </a:r>
            <a:r>
              <a:rPr lang="hr-HR" dirty="0"/>
              <a:t> (registration)</a:t>
            </a:r>
          </a:p>
          <a:p>
            <a:r>
              <a:rPr lang="hr-HR" dirty="0" err="1"/>
              <a:t>Adherence</a:t>
            </a:r>
            <a:r>
              <a:rPr lang="hr-HR" dirty="0"/>
              <a:t> to reporting </a:t>
            </a:r>
            <a:r>
              <a:rPr lang="hr-HR" dirty="0" err="1"/>
              <a:t>guidelines</a:t>
            </a:r>
            <a:endParaRPr lang="hr-HR" dirty="0"/>
          </a:p>
          <a:p>
            <a:r>
              <a:rPr lang="hr-HR" dirty="0"/>
              <a:t>The </a:t>
            </a:r>
            <a:r>
              <a:rPr lang="hr-HR" dirty="0" err="1"/>
              <a:t>adoption</a:t>
            </a:r>
            <a:r>
              <a:rPr lang="hr-HR" dirty="0"/>
              <a:t> of FAIR data </a:t>
            </a:r>
            <a:r>
              <a:rPr lang="hr-HR" dirty="0" err="1"/>
              <a:t>principles</a:t>
            </a:r>
            <a:r>
              <a:rPr lang="hr-HR" dirty="0"/>
              <a:t> in </a:t>
            </a:r>
            <a:r>
              <a:rPr lang="hr-HR" dirty="0" err="1"/>
              <a:t>enhancing</a:t>
            </a:r>
            <a:r>
              <a:rPr lang="hr-HR" dirty="0"/>
              <a:t> </a:t>
            </a:r>
            <a:r>
              <a:rPr lang="hr-HR" dirty="0" err="1"/>
              <a:t>transparency</a:t>
            </a:r>
            <a:r>
              <a:rPr lang="hr-HR" dirty="0"/>
              <a:t>…</a:t>
            </a:r>
          </a:p>
          <a:p>
            <a:r>
              <a:rPr lang="hr-HR" dirty="0"/>
              <a:t>We have many </a:t>
            </a:r>
            <a:r>
              <a:rPr lang="hr-HR" dirty="0" err="1"/>
              <a:t>nice</a:t>
            </a:r>
            <a:r>
              <a:rPr lang="hr-HR" dirty="0"/>
              <a:t> ideas</a:t>
            </a:r>
          </a:p>
          <a:p>
            <a:endParaRPr lang="hr-HR" dirty="0"/>
          </a:p>
          <a:p>
            <a:r>
              <a:rPr lang="hr-HR" dirty="0"/>
              <a:t>These </a:t>
            </a:r>
            <a:r>
              <a:rPr lang="hr-HR" dirty="0" err="1"/>
              <a:t>solutions</a:t>
            </a:r>
            <a:r>
              <a:rPr lang="hr-HR" dirty="0"/>
              <a:t> </a:t>
            </a:r>
            <a:r>
              <a:rPr lang="hr-HR" dirty="0" err="1"/>
              <a:t>sometimes</a:t>
            </a:r>
            <a:r>
              <a:rPr lang="hr-HR" dirty="0"/>
              <a:t> </a:t>
            </a:r>
            <a:r>
              <a:rPr lang="hr-HR" dirty="0" err="1"/>
              <a:t>create</a:t>
            </a:r>
            <a:r>
              <a:rPr lang="hr-HR" dirty="0"/>
              <a:t> </a:t>
            </a:r>
            <a:r>
              <a:rPr lang="hr-HR" dirty="0" err="1"/>
              <a:t>new</a:t>
            </a:r>
            <a:r>
              <a:rPr lang="hr-HR" dirty="0"/>
              <a:t> </a:t>
            </a:r>
            <a:r>
              <a:rPr lang="hr-HR" dirty="0" err="1"/>
              <a:t>problems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55911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B321F-203D-46BD-A484-4E900FB4C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err="1">
                <a:solidFill>
                  <a:srgbClr val="001389"/>
                </a:solidFill>
                <a:latin typeface="Lato Black"/>
              </a:rPr>
              <a:t>Zombie</a:t>
            </a:r>
            <a:r>
              <a:rPr lang="hr-HR" b="1" dirty="0">
                <a:solidFill>
                  <a:srgbClr val="001389"/>
                </a:solidFill>
                <a:latin typeface="Lato Black"/>
              </a:rPr>
              <a:t> systematic reviews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23501-87D6-4451-867E-A3525F806C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Andrade</a:t>
            </a:r>
            <a:r>
              <a:rPr lang="hr-HR" dirty="0"/>
              <a:t> et </a:t>
            </a:r>
            <a:r>
              <a:rPr lang="hr-HR" dirty="0" err="1"/>
              <a:t>al</a:t>
            </a:r>
            <a:r>
              <a:rPr lang="hr-HR" dirty="0"/>
              <a:t>. (2019): </a:t>
            </a:r>
            <a:r>
              <a:rPr lang="en-US" dirty="0"/>
              <a:t>Zombie reviews taking over the PROSPERO systematic review registry. It’s time to fight back!</a:t>
            </a:r>
            <a:endParaRPr lang="hr-HR" dirty="0"/>
          </a:p>
          <a:p>
            <a:endParaRPr lang="hr-HR" dirty="0"/>
          </a:p>
          <a:p>
            <a:r>
              <a:rPr lang="hr-HR" dirty="0" err="1"/>
              <a:t>Zombie</a:t>
            </a:r>
            <a:r>
              <a:rPr lang="hr-HR" dirty="0"/>
              <a:t> reviews</a:t>
            </a:r>
          </a:p>
          <a:p>
            <a:pPr lvl="1"/>
            <a:r>
              <a:rPr lang="hr-HR" dirty="0"/>
              <a:t>Systematic reviews that have been </a:t>
            </a:r>
            <a:r>
              <a:rPr lang="hr-HR" dirty="0" err="1"/>
              <a:t>registered</a:t>
            </a:r>
            <a:r>
              <a:rPr lang="hr-HR" dirty="0"/>
              <a:t> (</a:t>
            </a:r>
            <a:r>
              <a:rPr lang="hr-HR" dirty="0" err="1"/>
              <a:t>e.g</a:t>
            </a:r>
            <a:r>
              <a:rPr lang="hr-HR" dirty="0"/>
              <a:t>. in PROSPERO)</a:t>
            </a:r>
          </a:p>
          <a:p>
            <a:pPr lvl="1"/>
            <a:r>
              <a:rPr lang="hr-HR" dirty="0"/>
              <a:t>But </a:t>
            </a:r>
            <a:r>
              <a:rPr lang="hr-HR" dirty="0" err="1"/>
              <a:t>abandoned</a:t>
            </a:r>
            <a:endParaRPr lang="hr-HR" dirty="0"/>
          </a:p>
          <a:p>
            <a:pPr lvl="1"/>
            <a:r>
              <a:rPr lang="hr-HR" dirty="0"/>
              <a:t>But </a:t>
            </a:r>
            <a:r>
              <a:rPr lang="hr-HR" dirty="0" err="1"/>
              <a:t>not</a:t>
            </a:r>
            <a:r>
              <a:rPr lang="hr-HR" dirty="0"/>
              <a:t> </a:t>
            </a:r>
            <a:r>
              <a:rPr lang="hr-HR" dirty="0" err="1"/>
              <a:t>flagged</a:t>
            </a:r>
            <a:r>
              <a:rPr lang="hr-HR" dirty="0"/>
              <a:t> as </a:t>
            </a:r>
            <a:r>
              <a:rPr lang="hr-HR" dirty="0" err="1"/>
              <a:t>abandoned</a:t>
            </a:r>
            <a:endParaRPr lang="hr-HR" dirty="0"/>
          </a:p>
          <a:p>
            <a:pPr lvl="1"/>
            <a:r>
              <a:rPr lang="hr-HR" dirty="0"/>
              <a:t>So, other </a:t>
            </a:r>
            <a:r>
              <a:rPr lang="hr-HR" dirty="0" err="1"/>
              <a:t>authors</a:t>
            </a:r>
            <a:r>
              <a:rPr lang="hr-HR" dirty="0"/>
              <a:t> </a:t>
            </a:r>
            <a:r>
              <a:rPr lang="hr-HR" dirty="0" err="1"/>
              <a:t>may</a:t>
            </a:r>
            <a:r>
              <a:rPr lang="hr-HR" dirty="0"/>
              <a:t> think that this topic is „</a:t>
            </a:r>
            <a:r>
              <a:rPr lang="hr-HR" dirty="0" err="1"/>
              <a:t>taken</a:t>
            </a:r>
            <a:r>
              <a:rPr lang="hr-HR" dirty="0"/>
              <a:t>”</a:t>
            </a:r>
          </a:p>
        </p:txBody>
      </p:sp>
      <p:pic>
        <p:nvPicPr>
          <p:cNvPr id="1026" name="Picture 2" descr="Zombie, plants Vs Zombies, model Sheet, animated Film, cute, fantasy,  green, organism, drawing, Cartoon | Anyrgb">
            <a:extLst>
              <a:ext uri="{FF2B5EF4-FFF2-40B4-BE49-F238E27FC236}">
                <a16:creationId xmlns:a16="http://schemas.microsoft.com/office/drawing/2014/main" id="{212A270D-1165-40CB-BA4E-4387056085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6359" y="4178135"/>
            <a:ext cx="1918569" cy="2562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6087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11392-2ACB-478D-B8F3-EB69702EF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/>
              <a:t>What can we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913A2-69A6-482C-9134-F984E7A29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Education</a:t>
            </a:r>
          </a:p>
          <a:p>
            <a:r>
              <a:rPr lang="hr-HR" dirty="0"/>
              <a:t>Role </a:t>
            </a:r>
            <a:r>
              <a:rPr lang="hr-HR" dirty="0" err="1"/>
              <a:t>modeling</a:t>
            </a:r>
            <a:r>
              <a:rPr lang="hr-HR" dirty="0"/>
              <a:t> – teaching by example</a:t>
            </a:r>
          </a:p>
          <a:p>
            <a:r>
              <a:rPr lang="hr-HR" dirty="0" err="1"/>
              <a:t>Mandating</a:t>
            </a:r>
            <a:r>
              <a:rPr lang="hr-HR" dirty="0"/>
              <a:t> (</a:t>
            </a:r>
            <a:r>
              <a:rPr lang="hr-HR" dirty="0" err="1"/>
              <a:t>requesting</a:t>
            </a:r>
            <a:r>
              <a:rPr lang="hr-HR" dirty="0"/>
              <a:t>)</a:t>
            </a:r>
          </a:p>
          <a:p>
            <a:r>
              <a:rPr lang="hr-HR" dirty="0"/>
              <a:t>On </a:t>
            </a:r>
            <a:r>
              <a:rPr lang="hr-HR" dirty="0" err="1"/>
              <a:t>all</a:t>
            </a:r>
            <a:r>
              <a:rPr lang="hr-HR" dirty="0"/>
              <a:t> </a:t>
            </a:r>
            <a:r>
              <a:rPr lang="hr-HR" dirty="0" err="1"/>
              <a:t>levels</a:t>
            </a:r>
            <a:r>
              <a:rPr lang="hr-HR" dirty="0"/>
              <a:t> of the </a:t>
            </a:r>
            <a:r>
              <a:rPr lang="hr-HR" dirty="0" err="1"/>
              <a:t>research</a:t>
            </a:r>
            <a:r>
              <a:rPr lang="hr-HR" dirty="0"/>
              <a:t> </a:t>
            </a:r>
            <a:r>
              <a:rPr lang="hr-HR" dirty="0" err="1"/>
              <a:t>ecosystem</a:t>
            </a:r>
            <a:endParaRPr lang="hr-HR" dirty="0"/>
          </a:p>
          <a:p>
            <a:r>
              <a:rPr lang="hr-HR" dirty="0"/>
              <a:t>And monitoring the </a:t>
            </a:r>
            <a:r>
              <a:rPr lang="hr-HR" dirty="0" err="1"/>
              <a:t>efficacy</a:t>
            </a:r>
            <a:r>
              <a:rPr lang="hr-HR" dirty="0"/>
              <a:t> of </a:t>
            </a:r>
            <a:r>
              <a:rPr lang="hr-HR" dirty="0" err="1"/>
              <a:t>solutions</a:t>
            </a:r>
            <a:endParaRPr lang="hr-HR" dirty="0"/>
          </a:p>
          <a:p>
            <a:r>
              <a:rPr lang="hr-HR" dirty="0"/>
              <a:t>Maybe AI will </a:t>
            </a:r>
            <a:r>
              <a:rPr lang="hr-HR" dirty="0" err="1"/>
              <a:t>help</a:t>
            </a:r>
            <a:r>
              <a:rPr lang="hr-HR" dirty="0"/>
              <a:t> people with planning and publishing better reports</a:t>
            </a:r>
          </a:p>
          <a:p>
            <a:endParaRPr lang="hr-HR" dirty="0"/>
          </a:p>
          <a:p>
            <a:r>
              <a:rPr lang="hr-HR" dirty="0"/>
              <a:t>We will </a:t>
            </a:r>
            <a:r>
              <a:rPr lang="hr-HR" dirty="0" err="1"/>
              <a:t>likely</a:t>
            </a:r>
            <a:r>
              <a:rPr lang="hr-HR" dirty="0"/>
              <a:t> </a:t>
            </a:r>
            <a:r>
              <a:rPr lang="hr-HR" dirty="0" err="1"/>
              <a:t>not</a:t>
            </a:r>
            <a:r>
              <a:rPr lang="hr-HR" dirty="0"/>
              <a:t> move easily from a „</a:t>
            </a:r>
            <a:r>
              <a:rPr lang="hr-HR" dirty="0" err="1"/>
              <a:t>publish</a:t>
            </a:r>
            <a:r>
              <a:rPr lang="hr-HR" dirty="0"/>
              <a:t> or </a:t>
            </a:r>
            <a:r>
              <a:rPr lang="hr-HR" dirty="0" err="1"/>
              <a:t>perish</a:t>
            </a:r>
            <a:r>
              <a:rPr lang="hr-HR" dirty="0"/>
              <a:t>” </a:t>
            </a:r>
            <a:r>
              <a:rPr lang="hr-HR" dirty="0" err="1"/>
              <a:t>culture</a:t>
            </a:r>
            <a:endParaRPr lang="hr-HR" dirty="0"/>
          </a:p>
          <a:p>
            <a:pPr lvl="1"/>
            <a:r>
              <a:rPr lang="hr-HR" dirty="0"/>
              <a:t>But we can test </a:t>
            </a:r>
            <a:r>
              <a:rPr lang="hr-HR" dirty="0" err="1"/>
              <a:t>interventions</a:t>
            </a:r>
            <a:r>
              <a:rPr lang="hr-HR" dirty="0"/>
              <a:t> that will make things better</a:t>
            </a:r>
          </a:p>
        </p:txBody>
      </p:sp>
    </p:spTree>
    <p:extLst>
      <p:ext uri="{BB962C8B-B14F-4D97-AF65-F5344CB8AC3E}">
        <p14:creationId xmlns:p14="http://schemas.microsoft.com/office/powerpoint/2010/main" val="1272151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280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Lato Black</vt:lpstr>
      <vt:lpstr>Office Theme</vt:lpstr>
      <vt:lpstr>Lost in publication: a journey through questionable evidence</vt:lpstr>
      <vt:lpstr>Biomedical perspective</vt:lpstr>
      <vt:lpstr>Credibility of scientific research</vt:lpstr>
      <vt:lpstr>I think we have documented problems well enough</vt:lpstr>
      <vt:lpstr>I would rather talk about solutions</vt:lpstr>
      <vt:lpstr>Zombie systematic reviews</vt:lpstr>
      <vt:lpstr>What can we do?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Lost in publication: a journey through questionable evidence</dc:title>
  <dc:creator>Livia Puljak</dc:creator>
  <cp:lastModifiedBy>Livia Puljak</cp:lastModifiedBy>
  <cp:revision>15</cp:revision>
  <dcterms:created xsi:type="dcterms:W3CDTF">2025-09-07T06:21:14Z</dcterms:created>
  <dcterms:modified xsi:type="dcterms:W3CDTF">2025-09-11T18:05:45Z</dcterms:modified>
</cp:coreProperties>
</file>