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0" r:id="rId4"/>
    <p:sldId id="271" r:id="rId5"/>
    <p:sldId id="272" r:id="rId6"/>
    <p:sldId id="279" r:id="rId7"/>
    <p:sldId id="280" r:id="rId8"/>
    <p:sldId id="281" r:id="rId9"/>
    <p:sldId id="273" r:id="rId10"/>
    <p:sldId id="274" r:id="rId11"/>
    <p:sldId id="275" r:id="rId12"/>
    <p:sldId id="276" r:id="rId13"/>
    <p:sldId id="277" r:id="rId14"/>
    <p:sldId id="282" r:id="rId15"/>
    <p:sldId id="278" r:id="rId16"/>
    <p:sldId id="268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D72"/>
    <a:srgbClr val="A6CE3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3890" autoAdjust="0"/>
  </p:normalViewPr>
  <p:slideViewPr>
    <p:cSldViewPr snapToGrid="0" showGuides="1">
      <p:cViewPr varScale="1">
        <p:scale>
          <a:sx n="63" d="100"/>
          <a:sy n="63" d="100"/>
        </p:scale>
        <p:origin x="616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server.divsi-dc.unimi.it\Pianificazione%20organizzativa\RivisteUnimi\OJSreport\reportOJS2025gi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diagrams/data1.xml><?xml version="1.0" encoding="utf-8"?>
<dgm:dataModel xmlns:dgm="http://schemas.openxmlformats.org/drawingml/2006/diagram" xmlns:a="http://schemas.openxmlformats.org/drawingml/2006/main">
  <dgm:ptLst>
    <dgm:pt modelId="{5618DE87-E7A4-4968-8D32-58C6B50E9EBA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FCD81486-1E38-4AA5-913C-6343406FF701}">
      <dgm:prSet phldrT="[Testo]"/>
      <dgm:spPr/>
      <dgm:t>
        <a:bodyPr/>
        <a:lstStyle/>
        <a:p>
          <a:r>
            <a:rPr lang="it-IT" dirty="0" err="1"/>
            <a:t>Copyediting</a:t>
          </a:r>
          <a:r>
            <a:rPr lang="it-IT" dirty="0"/>
            <a:t> service </a:t>
          </a:r>
          <a:r>
            <a:rPr lang="it-IT" dirty="0" err="1"/>
            <a:t>joining</a:t>
          </a:r>
          <a:endParaRPr lang="it-IT" dirty="0"/>
        </a:p>
      </dgm:t>
    </dgm:pt>
    <dgm:pt modelId="{994D6607-3C26-47A1-BB85-216BFB71A74E}" type="parTrans" cxnId="{02649DAC-C99C-44F6-998C-798322A1D1E4}">
      <dgm:prSet/>
      <dgm:spPr/>
      <dgm:t>
        <a:bodyPr/>
        <a:lstStyle/>
        <a:p>
          <a:endParaRPr lang="it-IT"/>
        </a:p>
      </dgm:t>
    </dgm:pt>
    <dgm:pt modelId="{5F73BE1C-4027-492E-AD4A-AC3ECBDDE537}" type="sibTrans" cxnId="{02649DAC-C99C-44F6-998C-798322A1D1E4}">
      <dgm:prSet/>
      <dgm:spPr/>
      <dgm:t>
        <a:bodyPr/>
        <a:lstStyle/>
        <a:p>
          <a:endParaRPr lang="it-IT"/>
        </a:p>
      </dgm:t>
    </dgm:pt>
    <dgm:pt modelId="{F9829768-15C4-4D09-B22D-7879DAB242EB}">
      <dgm:prSet phldrT="[Testo]" custT="1"/>
      <dgm:spPr/>
      <dgm:t>
        <a:bodyPr/>
        <a:lstStyle/>
        <a:p>
          <a:r>
            <a:rPr lang="it-IT" sz="1200" dirty="0"/>
            <a:t>Monitoring by MUP staff of </a:t>
          </a:r>
          <a:r>
            <a:rPr lang="it-IT" sz="1200" dirty="0" err="1"/>
            <a:t>adherence</a:t>
          </a:r>
          <a:r>
            <a:rPr lang="it-IT" sz="1200" dirty="0"/>
            <a:t> to </a:t>
          </a:r>
          <a:r>
            <a:rPr lang="it-IT" sz="1200" dirty="0" err="1"/>
            <a:t>quality</a:t>
          </a:r>
          <a:r>
            <a:rPr lang="it-IT" sz="1200" dirty="0"/>
            <a:t> standards</a:t>
          </a:r>
        </a:p>
      </dgm:t>
    </dgm:pt>
    <dgm:pt modelId="{C9986350-F6FE-40F1-B071-3DDFCBEB91B6}" type="parTrans" cxnId="{7A0239AE-C4DE-45E6-84DC-80ABBA74C927}">
      <dgm:prSet/>
      <dgm:spPr/>
      <dgm:t>
        <a:bodyPr/>
        <a:lstStyle/>
        <a:p>
          <a:endParaRPr lang="it-IT"/>
        </a:p>
      </dgm:t>
    </dgm:pt>
    <dgm:pt modelId="{26CA9E32-3F65-492E-BF3C-88F84A96EEF4}" type="sibTrans" cxnId="{7A0239AE-C4DE-45E6-84DC-80ABBA74C927}">
      <dgm:prSet/>
      <dgm:spPr/>
      <dgm:t>
        <a:bodyPr/>
        <a:lstStyle/>
        <a:p>
          <a:endParaRPr lang="it-IT"/>
        </a:p>
      </dgm:t>
    </dgm:pt>
    <dgm:pt modelId="{53770064-749D-4798-8333-F756BB25E607}">
      <dgm:prSet phldrT="[Testo]"/>
      <dgm:spPr/>
      <dgm:t>
        <a:bodyPr/>
        <a:lstStyle/>
        <a:p>
          <a:r>
            <a:rPr lang="it-IT" dirty="0"/>
            <a:t>Scientific workflow</a:t>
          </a:r>
        </a:p>
      </dgm:t>
    </dgm:pt>
    <dgm:pt modelId="{BA2C2860-5EA9-4A4F-9DB3-7A096A08F6D8}" type="parTrans" cxnId="{21F77FE7-FFBC-466B-8A2F-E88E8B01A572}">
      <dgm:prSet/>
      <dgm:spPr/>
      <dgm:t>
        <a:bodyPr/>
        <a:lstStyle/>
        <a:p>
          <a:endParaRPr lang="it-IT"/>
        </a:p>
      </dgm:t>
    </dgm:pt>
    <dgm:pt modelId="{E3F21768-83BD-4ABF-8C7E-617D628F04C2}" type="sibTrans" cxnId="{21F77FE7-FFBC-466B-8A2F-E88E8B01A572}">
      <dgm:prSet/>
      <dgm:spPr/>
      <dgm:t>
        <a:bodyPr/>
        <a:lstStyle/>
        <a:p>
          <a:endParaRPr lang="it-IT"/>
        </a:p>
      </dgm:t>
    </dgm:pt>
    <dgm:pt modelId="{77FB0B3B-FC77-4695-AF8C-26066AD0D725}">
      <dgm:prSet phldrT="[Testo]" custT="1"/>
      <dgm:spPr/>
      <dgm:t>
        <a:bodyPr/>
        <a:lstStyle/>
        <a:p>
          <a:r>
            <a:rPr lang="it-IT" sz="1200" dirty="0" err="1"/>
            <a:t>Submission</a:t>
          </a:r>
          <a:endParaRPr lang="it-IT" sz="1200" dirty="0"/>
        </a:p>
      </dgm:t>
    </dgm:pt>
    <dgm:pt modelId="{1379ABF7-BF02-48C1-93D3-03B85C345E27}" type="parTrans" cxnId="{0D7F9793-FF43-4C4E-A584-1380E01870E0}">
      <dgm:prSet/>
      <dgm:spPr/>
      <dgm:t>
        <a:bodyPr/>
        <a:lstStyle/>
        <a:p>
          <a:endParaRPr lang="it-IT"/>
        </a:p>
      </dgm:t>
    </dgm:pt>
    <dgm:pt modelId="{42B6BDFC-494C-4C60-B0F7-F25186A59D21}" type="sibTrans" cxnId="{0D7F9793-FF43-4C4E-A584-1380E01870E0}">
      <dgm:prSet/>
      <dgm:spPr/>
      <dgm:t>
        <a:bodyPr/>
        <a:lstStyle/>
        <a:p>
          <a:endParaRPr lang="it-IT"/>
        </a:p>
      </dgm:t>
    </dgm:pt>
    <dgm:pt modelId="{48655D93-98E5-494A-B89E-C3000F60CFB5}">
      <dgm:prSet phldrT="[Testo]" custT="1"/>
      <dgm:spPr/>
      <dgm:t>
        <a:bodyPr/>
        <a:lstStyle/>
        <a:p>
          <a:r>
            <a:rPr lang="it-IT" sz="1200" dirty="0"/>
            <a:t>Review</a:t>
          </a:r>
        </a:p>
      </dgm:t>
    </dgm:pt>
    <dgm:pt modelId="{CA704FC0-2A89-429A-9AFB-94C2DDC80B76}" type="parTrans" cxnId="{9273FE4B-BB93-4F3C-B183-D3F285E9B95C}">
      <dgm:prSet/>
      <dgm:spPr/>
      <dgm:t>
        <a:bodyPr/>
        <a:lstStyle/>
        <a:p>
          <a:endParaRPr lang="it-IT"/>
        </a:p>
      </dgm:t>
    </dgm:pt>
    <dgm:pt modelId="{07520887-15F7-4D57-9360-8E79A5E2C551}" type="sibTrans" cxnId="{9273FE4B-BB93-4F3C-B183-D3F285E9B95C}">
      <dgm:prSet/>
      <dgm:spPr/>
      <dgm:t>
        <a:bodyPr/>
        <a:lstStyle/>
        <a:p>
          <a:endParaRPr lang="it-IT"/>
        </a:p>
      </dgm:t>
    </dgm:pt>
    <dgm:pt modelId="{C6084240-1C82-4FF7-A9DF-7CD981E01D9B}">
      <dgm:prSet phldrT="[Testo]"/>
      <dgm:spPr/>
      <dgm:t>
        <a:bodyPr/>
        <a:lstStyle/>
        <a:p>
          <a:r>
            <a:rPr lang="it-IT" dirty="0" err="1"/>
            <a:t>Assignment</a:t>
          </a:r>
          <a:r>
            <a:rPr lang="it-IT" dirty="0"/>
            <a:t> to the </a:t>
          </a:r>
          <a:r>
            <a:rPr lang="it-IT" dirty="0" err="1"/>
            <a:t>copyediting</a:t>
          </a:r>
          <a:r>
            <a:rPr lang="it-IT" dirty="0"/>
            <a:t> service</a:t>
          </a:r>
        </a:p>
      </dgm:t>
    </dgm:pt>
    <dgm:pt modelId="{9CE50D41-52C2-4182-AD49-40A658476FD3}" type="parTrans" cxnId="{22A47439-A09C-47A8-992F-C68B2A4B2B70}">
      <dgm:prSet/>
      <dgm:spPr/>
      <dgm:t>
        <a:bodyPr/>
        <a:lstStyle/>
        <a:p>
          <a:endParaRPr lang="it-IT"/>
        </a:p>
      </dgm:t>
    </dgm:pt>
    <dgm:pt modelId="{C9D28940-BAA7-4FAD-A24B-60ABA08CAD81}" type="sibTrans" cxnId="{22A47439-A09C-47A8-992F-C68B2A4B2B70}">
      <dgm:prSet/>
      <dgm:spPr/>
      <dgm:t>
        <a:bodyPr/>
        <a:lstStyle/>
        <a:p>
          <a:endParaRPr lang="it-IT"/>
        </a:p>
      </dgm:t>
    </dgm:pt>
    <dgm:pt modelId="{E68B5954-6641-458F-92B8-C1159E91B760}">
      <dgm:prSet phldrT="[Testo]" custT="1"/>
      <dgm:spPr/>
      <dgm:t>
        <a:bodyPr/>
        <a:lstStyle/>
        <a:p>
          <a:r>
            <a:rPr lang="it-IT" sz="1100" dirty="0"/>
            <a:t>MUP staff </a:t>
          </a:r>
          <a:r>
            <a:rPr lang="it-IT" sz="1100" dirty="0" err="1"/>
            <a:t>receives</a:t>
          </a:r>
          <a:r>
            <a:rPr lang="it-IT" sz="1100" dirty="0"/>
            <a:t> the </a:t>
          </a:r>
          <a:r>
            <a:rPr lang="it-IT" sz="1100" dirty="0" err="1"/>
            <a:t>article</a:t>
          </a:r>
          <a:r>
            <a:rPr lang="it-IT" sz="1100" dirty="0"/>
            <a:t> for </a:t>
          </a:r>
          <a:r>
            <a:rPr lang="it-IT" sz="1100" dirty="0" err="1"/>
            <a:t>copyediting</a:t>
          </a:r>
          <a:endParaRPr lang="it-IT" sz="1100" dirty="0"/>
        </a:p>
      </dgm:t>
    </dgm:pt>
    <dgm:pt modelId="{8DE99B4B-3A3C-413F-831D-BA7F1555EB12}" type="parTrans" cxnId="{994341E4-3EA7-4C12-92C8-8E3B263FC931}">
      <dgm:prSet/>
      <dgm:spPr/>
      <dgm:t>
        <a:bodyPr/>
        <a:lstStyle/>
        <a:p>
          <a:endParaRPr lang="it-IT"/>
        </a:p>
      </dgm:t>
    </dgm:pt>
    <dgm:pt modelId="{7A4FCE96-05EA-4F2C-8E6A-AF476111F614}" type="sibTrans" cxnId="{994341E4-3EA7-4C12-92C8-8E3B263FC931}">
      <dgm:prSet/>
      <dgm:spPr/>
      <dgm:t>
        <a:bodyPr/>
        <a:lstStyle/>
        <a:p>
          <a:endParaRPr lang="it-IT"/>
        </a:p>
      </dgm:t>
    </dgm:pt>
    <dgm:pt modelId="{430FECC6-C8E7-4AC9-A05A-E49539BC0B98}">
      <dgm:prSet phldrT="[Testo]" custT="1"/>
      <dgm:spPr/>
      <dgm:t>
        <a:bodyPr/>
        <a:lstStyle/>
        <a:p>
          <a:r>
            <a:rPr lang="it-IT" sz="1200" dirty="0" err="1"/>
            <a:t>Preparation</a:t>
          </a:r>
          <a:r>
            <a:rPr lang="it-IT" sz="1200" dirty="0"/>
            <a:t> of a journal layout </a:t>
          </a:r>
          <a:r>
            <a:rPr lang="it-IT" sz="1200" dirty="0" err="1"/>
            <a:t>including</a:t>
          </a:r>
          <a:r>
            <a:rPr lang="it-IT" sz="1200" dirty="0"/>
            <a:t> </a:t>
          </a:r>
          <a:r>
            <a:rPr lang="it-IT" sz="1200" dirty="0" err="1"/>
            <a:t>all</a:t>
          </a:r>
          <a:r>
            <a:rPr lang="it-IT" sz="1200" dirty="0"/>
            <a:t> </a:t>
          </a:r>
          <a:r>
            <a:rPr lang="it-IT" sz="1200" dirty="0" err="1"/>
            <a:t>requiired</a:t>
          </a:r>
          <a:r>
            <a:rPr lang="it-IT" sz="1200" dirty="0"/>
            <a:t> metadata</a:t>
          </a:r>
        </a:p>
      </dgm:t>
    </dgm:pt>
    <dgm:pt modelId="{E5B59653-FEB6-4DBA-AE51-0AFD0850593A}" type="parTrans" cxnId="{CDD3BD04-2847-4CDB-BA2C-C24623122A68}">
      <dgm:prSet/>
      <dgm:spPr/>
      <dgm:t>
        <a:bodyPr/>
        <a:lstStyle/>
        <a:p>
          <a:endParaRPr lang="it-IT"/>
        </a:p>
      </dgm:t>
    </dgm:pt>
    <dgm:pt modelId="{A4C02687-E648-404E-861C-F1059ADC7313}" type="sibTrans" cxnId="{CDD3BD04-2847-4CDB-BA2C-C24623122A68}">
      <dgm:prSet/>
      <dgm:spPr/>
      <dgm:t>
        <a:bodyPr/>
        <a:lstStyle/>
        <a:p>
          <a:endParaRPr lang="it-IT"/>
        </a:p>
      </dgm:t>
    </dgm:pt>
    <dgm:pt modelId="{368A09FB-89CA-4DF5-8AFB-49A70976AD37}">
      <dgm:prSet phldrT="[Testo]" custT="1"/>
      <dgm:spPr/>
      <dgm:t>
        <a:bodyPr/>
        <a:lstStyle/>
        <a:p>
          <a:r>
            <a:rPr lang="it-IT" sz="1200" dirty="0" err="1"/>
            <a:t>Acceptance</a:t>
          </a:r>
          <a:endParaRPr lang="it-IT" sz="1200" dirty="0"/>
        </a:p>
      </dgm:t>
    </dgm:pt>
    <dgm:pt modelId="{65783FAE-06E9-4457-90C4-5CE48FF07C6A}" type="parTrans" cxnId="{8981D1AD-29FC-4401-8CDF-374060D8A191}">
      <dgm:prSet/>
      <dgm:spPr/>
      <dgm:t>
        <a:bodyPr/>
        <a:lstStyle/>
        <a:p>
          <a:endParaRPr lang="it-IT"/>
        </a:p>
      </dgm:t>
    </dgm:pt>
    <dgm:pt modelId="{D8CD5B24-8B30-41E9-B80B-EF9988A75F41}" type="sibTrans" cxnId="{8981D1AD-29FC-4401-8CDF-374060D8A191}">
      <dgm:prSet/>
      <dgm:spPr/>
      <dgm:t>
        <a:bodyPr/>
        <a:lstStyle/>
        <a:p>
          <a:endParaRPr lang="it-IT"/>
        </a:p>
      </dgm:t>
    </dgm:pt>
    <dgm:pt modelId="{69D76006-FA69-4B2D-A4B3-FCF5E55D9C95}">
      <dgm:prSet phldrT="[Testo]" custT="1"/>
      <dgm:spPr/>
      <dgm:t>
        <a:bodyPr/>
        <a:lstStyle/>
        <a:p>
          <a:r>
            <a:rPr lang="it-IT" sz="1100" dirty="0"/>
            <a:t>MUP staff checks metadata </a:t>
          </a:r>
          <a:r>
            <a:rPr lang="it-IT" sz="1100" dirty="0" err="1"/>
            <a:t>completeness</a:t>
          </a:r>
          <a:r>
            <a:rPr lang="it-IT" sz="1100" dirty="0"/>
            <a:t> and </a:t>
          </a:r>
          <a:r>
            <a:rPr lang="it-IT" sz="1100" dirty="0" err="1"/>
            <a:t>accuracy</a:t>
          </a:r>
          <a:r>
            <a:rPr lang="it-IT" sz="1100" dirty="0"/>
            <a:t> (ORCID, ROR, </a:t>
          </a:r>
          <a:r>
            <a:rPr lang="it-IT" sz="1100" dirty="0" err="1"/>
            <a:t>dates</a:t>
          </a:r>
          <a:r>
            <a:rPr lang="it-IT" sz="1100" dirty="0"/>
            <a:t>, data </a:t>
          </a:r>
          <a:r>
            <a:rPr lang="it-IT" sz="1100" dirty="0" err="1"/>
            <a:t>statements</a:t>
          </a:r>
          <a:r>
            <a:rPr lang="it-IT" sz="1100" dirty="0"/>
            <a:t>, </a:t>
          </a:r>
          <a:r>
            <a:rPr lang="it-IT" sz="1100" dirty="0" err="1"/>
            <a:t>affiliations</a:t>
          </a:r>
          <a:r>
            <a:rPr lang="it-IT" sz="1100" dirty="0"/>
            <a:t>, etc.) and, </a:t>
          </a:r>
          <a:r>
            <a:rPr lang="it-IT" sz="1100" dirty="0" err="1"/>
            <a:t>if</a:t>
          </a:r>
          <a:r>
            <a:rPr lang="it-IT" sz="1100" dirty="0"/>
            <a:t> </a:t>
          </a:r>
          <a:r>
            <a:rPr lang="it-IT" sz="1100" dirty="0" err="1"/>
            <a:t>necessary</a:t>
          </a:r>
          <a:r>
            <a:rPr lang="it-IT" sz="1100" dirty="0"/>
            <a:t>, </a:t>
          </a:r>
          <a:r>
            <a:rPr lang="it-IT" sz="1100" dirty="0" err="1"/>
            <a:t>asks</a:t>
          </a:r>
          <a:r>
            <a:rPr lang="it-IT" sz="1100" dirty="0"/>
            <a:t> for </a:t>
          </a:r>
          <a:r>
            <a:rPr lang="it-IT" sz="1100" dirty="0" err="1"/>
            <a:t>revisions</a:t>
          </a:r>
          <a:endParaRPr lang="it-IT" sz="1100" dirty="0"/>
        </a:p>
      </dgm:t>
    </dgm:pt>
    <dgm:pt modelId="{F2842861-A9CC-4DD2-A9A7-D2134100D08F}" type="parTrans" cxnId="{080B4C5D-2F78-4253-A682-6BBE42E2624E}">
      <dgm:prSet/>
      <dgm:spPr/>
      <dgm:t>
        <a:bodyPr/>
        <a:lstStyle/>
        <a:p>
          <a:endParaRPr lang="it-IT"/>
        </a:p>
      </dgm:t>
    </dgm:pt>
    <dgm:pt modelId="{A947751C-9B63-41DD-860B-7D8639AB3275}" type="sibTrans" cxnId="{080B4C5D-2F78-4253-A682-6BBE42E2624E}">
      <dgm:prSet/>
      <dgm:spPr/>
      <dgm:t>
        <a:bodyPr/>
        <a:lstStyle/>
        <a:p>
          <a:endParaRPr lang="it-IT"/>
        </a:p>
      </dgm:t>
    </dgm:pt>
    <dgm:pt modelId="{3D6874DB-3821-42E4-9BBE-F91E75282F93}">
      <dgm:prSet/>
      <dgm:spPr/>
      <dgm:t>
        <a:bodyPr/>
        <a:lstStyle/>
        <a:p>
          <a:r>
            <a:rPr lang="it-IT" dirty="0"/>
            <a:t>From </a:t>
          </a:r>
          <a:r>
            <a:rPr lang="it-IT" dirty="0" err="1"/>
            <a:t>copyediting</a:t>
          </a:r>
          <a:r>
            <a:rPr lang="it-IT" dirty="0"/>
            <a:t> to </a:t>
          </a:r>
          <a:r>
            <a:rPr lang="it-IT" dirty="0" err="1"/>
            <a:t>publication</a:t>
          </a:r>
          <a:endParaRPr lang="it-IT" dirty="0"/>
        </a:p>
      </dgm:t>
    </dgm:pt>
    <dgm:pt modelId="{7B7A337D-C59D-4E2E-8F8B-90FCFA31CBF2}" type="parTrans" cxnId="{D3C92509-0665-4665-BA3A-1A0F5B19F8E1}">
      <dgm:prSet/>
      <dgm:spPr/>
      <dgm:t>
        <a:bodyPr/>
        <a:lstStyle/>
        <a:p>
          <a:endParaRPr lang="it-IT"/>
        </a:p>
      </dgm:t>
    </dgm:pt>
    <dgm:pt modelId="{F069CC3C-DD8B-4FB3-8C97-FAE0DD9558ED}" type="sibTrans" cxnId="{D3C92509-0665-4665-BA3A-1A0F5B19F8E1}">
      <dgm:prSet/>
      <dgm:spPr/>
      <dgm:t>
        <a:bodyPr/>
        <a:lstStyle/>
        <a:p>
          <a:endParaRPr lang="it-IT"/>
        </a:p>
      </dgm:t>
    </dgm:pt>
    <dgm:pt modelId="{B3C1356F-B6BA-4ED9-A236-367D931D61C1}">
      <dgm:prSet/>
      <dgm:spPr/>
      <dgm:t>
        <a:bodyPr/>
        <a:lstStyle/>
        <a:p>
          <a:r>
            <a:rPr lang="it-IT" dirty="0"/>
            <a:t>MUP staff </a:t>
          </a:r>
          <a:r>
            <a:rPr lang="it-IT" dirty="0" err="1"/>
            <a:t>either</a:t>
          </a:r>
          <a:r>
            <a:rPr lang="it-IT" dirty="0"/>
            <a:t> </a:t>
          </a:r>
          <a:r>
            <a:rPr lang="it-IT" dirty="0" err="1"/>
            <a:t>outsources</a:t>
          </a:r>
          <a:r>
            <a:rPr lang="it-IT" dirty="0"/>
            <a:t> the </a:t>
          </a:r>
          <a:r>
            <a:rPr lang="it-IT" dirty="0" err="1"/>
            <a:t>article</a:t>
          </a:r>
          <a:r>
            <a:rPr lang="it-IT" dirty="0"/>
            <a:t> or </a:t>
          </a:r>
          <a:r>
            <a:rPr lang="it-IT" dirty="0" err="1"/>
            <a:t>manages</a:t>
          </a:r>
          <a:r>
            <a:rPr lang="it-IT" dirty="0"/>
            <a:t> the </a:t>
          </a:r>
          <a:r>
            <a:rPr lang="it-IT" dirty="0" err="1"/>
            <a:t>copyediting</a:t>
          </a:r>
          <a:r>
            <a:rPr lang="it-IT" dirty="0"/>
            <a:t> </a:t>
          </a:r>
          <a:r>
            <a:rPr lang="it-IT" dirty="0" err="1"/>
            <a:t>phase</a:t>
          </a:r>
          <a:r>
            <a:rPr lang="it-IT" dirty="0"/>
            <a:t> in-house</a:t>
          </a:r>
        </a:p>
      </dgm:t>
    </dgm:pt>
    <dgm:pt modelId="{370ED419-1A08-4191-BB3A-FA4A8D4360EC}" type="parTrans" cxnId="{BC75E19E-B4D8-49C0-BAF3-AFAFB04CAA73}">
      <dgm:prSet/>
      <dgm:spPr/>
      <dgm:t>
        <a:bodyPr/>
        <a:lstStyle/>
        <a:p>
          <a:endParaRPr lang="it-IT"/>
        </a:p>
      </dgm:t>
    </dgm:pt>
    <dgm:pt modelId="{EB10D717-D0B0-41CD-AFFD-9021E1B5D959}" type="sibTrans" cxnId="{BC75E19E-B4D8-49C0-BAF3-AFAFB04CAA73}">
      <dgm:prSet/>
      <dgm:spPr/>
      <dgm:t>
        <a:bodyPr/>
        <a:lstStyle/>
        <a:p>
          <a:endParaRPr lang="it-IT"/>
        </a:p>
      </dgm:t>
    </dgm:pt>
    <dgm:pt modelId="{E7F19557-2381-4646-94CF-D430E5EF2DE9}">
      <dgm:prSet/>
      <dgm:spPr/>
      <dgm:t>
        <a:bodyPr/>
        <a:lstStyle/>
        <a:p>
          <a:r>
            <a:rPr lang="it-IT" dirty="0"/>
            <a:t>The </a:t>
          </a:r>
          <a:r>
            <a:rPr lang="it-IT" dirty="0" err="1"/>
            <a:t>article</a:t>
          </a:r>
          <a:r>
            <a:rPr lang="it-IT" dirty="0"/>
            <a:t> </a:t>
          </a:r>
          <a:r>
            <a:rPr lang="it-IT" dirty="0" err="1"/>
            <a:t>is</a:t>
          </a:r>
          <a:r>
            <a:rPr lang="it-IT" dirty="0"/>
            <a:t> </a:t>
          </a:r>
          <a:r>
            <a:rPr lang="it-IT" dirty="0" err="1"/>
            <a:t>monitored</a:t>
          </a:r>
          <a:r>
            <a:rPr lang="it-IT" dirty="0"/>
            <a:t> </a:t>
          </a:r>
          <a:r>
            <a:rPr lang="it-IT" dirty="0" err="1"/>
            <a:t>through</a:t>
          </a:r>
          <a:r>
            <a:rPr lang="it-IT" dirty="0"/>
            <a:t> the </a:t>
          </a:r>
          <a:r>
            <a:rPr lang="it-IT" dirty="0" err="1"/>
            <a:t>rest</a:t>
          </a:r>
          <a:r>
            <a:rPr lang="it-IT" dirty="0"/>
            <a:t> of the </a:t>
          </a:r>
          <a:r>
            <a:rPr lang="it-IT" dirty="0" err="1"/>
            <a:t>editorial</a:t>
          </a:r>
          <a:r>
            <a:rPr lang="it-IT" dirty="0"/>
            <a:t> workflow, with support </a:t>
          </a:r>
          <a:r>
            <a:rPr lang="it-IT" dirty="0" err="1"/>
            <a:t>provided</a:t>
          </a:r>
          <a:r>
            <a:rPr lang="it-IT" dirty="0"/>
            <a:t> to the journals on </a:t>
          </a:r>
          <a:r>
            <a:rPr lang="it-IT" dirty="0" err="1"/>
            <a:t>copyediting</a:t>
          </a:r>
          <a:r>
            <a:rPr lang="it-IT" dirty="0"/>
            <a:t> and post-</a:t>
          </a:r>
          <a:r>
            <a:rPr lang="it-IT" dirty="0" err="1"/>
            <a:t>publication</a:t>
          </a:r>
          <a:r>
            <a:rPr lang="it-IT" dirty="0"/>
            <a:t> </a:t>
          </a:r>
          <a:r>
            <a:rPr lang="it-IT" dirty="0" err="1"/>
            <a:t>issues</a:t>
          </a:r>
          <a:endParaRPr lang="it-IT" dirty="0"/>
        </a:p>
      </dgm:t>
    </dgm:pt>
    <dgm:pt modelId="{1BB42721-784B-40C2-83D9-B40110350DC0}" type="parTrans" cxnId="{C57377C5-FDC9-428E-956D-E1D2147574C4}">
      <dgm:prSet/>
      <dgm:spPr/>
      <dgm:t>
        <a:bodyPr/>
        <a:lstStyle/>
        <a:p>
          <a:endParaRPr lang="it-IT"/>
        </a:p>
      </dgm:t>
    </dgm:pt>
    <dgm:pt modelId="{41781862-D798-4BC3-965E-7F9B67160EB0}" type="sibTrans" cxnId="{C57377C5-FDC9-428E-956D-E1D2147574C4}">
      <dgm:prSet/>
      <dgm:spPr/>
      <dgm:t>
        <a:bodyPr/>
        <a:lstStyle/>
        <a:p>
          <a:endParaRPr lang="it-IT"/>
        </a:p>
      </dgm:t>
    </dgm:pt>
    <dgm:pt modelId="{1B54206A-9DB3-4ECB-B430-A4BD713020C4}" type="pres">
      <dgm:prSet presAssocID="{5618DE87-E7A4-4968-8D32-58C6B50E9EBA}" presName="Name0" presStyleCnt="0">
        <dgm:presLayoutVars>
          <dgm:dir/>
          <dgm:animLvl val="lvl"/>
          <dgm:resizeHandles val="exact"/>
        </dgm:presLayoutVars>
      </dgm:prSet>
      <dgm:spPr/>
    </dgm:pt>
    <dgm:pt modelId="{D3E257EC-8B91-4D87-8B6F-4F21B970DFEF}" type="pres">
      <dgm:prSet presAssocID="{5618DE87-E7A4-4968-8D32-58C6B50E9EBA}" presName="tSp" presStyleCnt="0"/>
      <dgm:spPr/>
    </dgm:pt>
    <dgm:pt modelId="{73066A32-30B0-4163-887A-EFE101FD0E3D}" type="pres">
      <dgm:prSet presAssocID="{5618DE87-E7A4-4968-8D32-58C6B50E9EBA}" presName="bSp" presStyleCnt="0"/>
      <dgm:spPr/>
    </dgm:pt>
    <dgm:pt modelId="{DFA85983-D7BD-40BB-82AA-51ADB0C536FA}" type="pres">
      <dgm:prSet presAssocID="{5618DE87-E7A4-4968-8D32-58C6B50E9EBA}" presName="process" presStyleCnt="0"/>
      <dgm:spPr/>
    </dgm:pt>
    <dgm:pt modelId="{032BABE5-D46E-47A4-98EB-76C01D6C3AF4}" type="pres">
      <dgm:prSet presAssocID="{FCD81486-1E38-4AA5-913C-6343406FF701}" presName="composite1" presStyleCnt="0"/>
      <dgm:spPr/>
    </dgm:pt>
    <dgm:pt modelId="{6F068DC3-A925-4E77-B116-34B2A42D0D1E}" type="pres">
      <dgm:prSet presAssocID="{FCD81486-1E38-4AA5-913C-6343406FF701}" presName="dummyNode1" presStyleLbl="node1" presStyleIdx="0" presStyleCnt="4"/>
      <dgm:spPr/>
    </dgm:pt>
    <dgm:pt modelId="{96792F54-A5DE-48A1-B260-5E14C42F7FA2}" type="pres">
      <dgm:prSet presAssocID="{FCD81486-1E38-4AA5-913C-6343406FF701}" presName="childNode1" presStyleLbl="bgAcc1" presStyleIdx="0" presStyleCnt="4">
        <dgm:presLayoutVars>
          <dgm:bulletEnabled val="1"/>
        </dgm:presLayoutVars>
      </dgm:prSet>
      <dgm:spPr/>
    </dgm:pt>
    <dgm:pt modelId="{783F560C-22F9-4CDD-A16B-F49FB99B7519}" type="pres">
      <dgm:prSet presAssocID="{FCD81486-1E38-4AA5-913C-6343406FF701}" presName="childNode1tx" presStyleLbl="bgAcc1" presStyleIdx="0" presStyleCnt="4">
        <dgm:presLayoutVars>
          <dgm:bulletEnabled val="1"/>
        </dgm:presLayoutVars>
      </dgm:prSet>
      <dgm:spPr/>
    </dgm:pt>
    <dgm:pt modelId="{B51EFC2C-AC6F-49A1-B61B-C95247EA4555}" type="pres">
      <dgm:prSet presAssocID="{FCD81486-1E38-4AA5-913C-6343406FF701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9C99658B-9C53-4115-843D-B2E319D57FB3}" type="pres">
      <dgm:prSet presAssocID="{FCD81486-1E38-4AA5-913C-6343406FF701}" presName="connSite1" presStyleCnt="0"/>
      <dgm:spPr/>
    </dgm:pt>
    <dgm:pt modelId="{7E958FC2-60BE-4F66-8AF9-7831BFFD1FC0}" type="pres">
      <dgm:prSet presAssocID="{5F73BE1C-4027-492E-AD4A-AC3ECBDDE537}" presName="Name9" presStyleLbl="sibTrans2D1" presStyleIdx="0" presStyleCnt="3"/>
      <dgm:spPr/>
    </dgm:pt>
    <dgm:pt modelId="{D91343B0-1BCD-4739-9564-16EFA18762BA}" type="pres">
      <dgm:prSet presAssocID="{53770064-749D-4798-8333-F756BB25E607}" presName="composite2" presStyleCnt="0"/>
      <dgm:spPr/>
    </dgm:pt>
    <dgm:pt modelId="{86BD324B-3346-45C4-BBF5-9386E4F7ABDA}" type="pres">
      <dgm:prSet presAssocID="{53770064-749D-4798-8333-F756BB25E607}" presName="dummyNode2" presStyleLbl="node1" presStyleIdx="0" presStyleCnt="4"/>
      <dgm:spPr/>
    </dgm:pt>
    <dgm:pt modelId="{225C653B-92A5-4610-B6BC-AD86C4068358}" type="pres">
      <dgm:prSet presAssocID="{53770064-749D-4798-8333-F756BB25E607}" presName="childNode2" presStyleLbl="bgAcc1" presStyleIdx="1" presStyleCnt="4">
        <dgm:presLayoutVars>
          <dgm:bulletEnabled val="1"/>
        </dgm:presLayoutVars>
      </dgm:prSet>
      <dgm:spPr/>
    </dgm:pt>
    <dgm:pt modelId="{290F4AAA-9CDD-42ED-9AD2-BBED8F196EAE}" type="pres">
      <dgm:prSet presAssocID="{53770064-749D-4798-8333-F756BB25E607}" presName="childNode2tx" presStyleLbl="bgAcc1" presStyleIdx="1" presStyleCnt="4">
        <dgm:presLayoutVars>
          <dgm:bulletEnabled val="1"/>
        </dgm:presLayoutVars>
      </dgm:prSet>
      <dgm:spPr/>
    </dgm:pt>
    <dgm:pt modelId="{B6595E36-2E92-4050-BF11-15A0F24D24AF}" type="pres">
      <dgm:prSet presAssocID="{53770064-749D-4798-8333-F756BB25E607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D37953F3-579C-4A69-A985-5283C5D8105C}" type="pres">
      <dgm:prSet presAssocID="{53770064-749D-4798-8333-F756BB25E607}" presName="connSite2" presStyleCnt="0"/>
      <dgm:spPr/>
    </dgm:pt>
    <dgm:pt modelId="{8207B0D0-B93E-4CA4-BA41-146316E69A93}" type="pres">
      <dgm:prSet presAssocID="{E3F21768-83BD-4ABF-8C7E-617D628F04C2}" presName="Name18" presStyleLbl="sibTrans2D1" presStyleIdx="1" presStyleCnt="3"/>
      <dgm:spPr/>
    </dgm:pt>
    <dgm:pt modelId="{14C1676F-3DBB-45F9-AE49-B43F566CA420}" type="pres">
      <dgm:prSet presAssocID="{C6084240-1C82-4FF7-A9DF-7CD981E01D9B}" presName="composite1" presStyleCnt="0"/>
      <dgm:spPr/>
    </dgm:pt>
    <dgm:pt modelId="{2ECDBEC7-2FDF-43D2-B8C7-1B7AA674053A}" type="pres">
      <dgm:prSet presAssocID="{C6084240-1C82-4FF7-A9DF-7CD981E01D9B}" presName="dummyNode1" presStyleLbl="node1" presStyleIdx="1" presStyleCnt="4"/>
      <dgm:spPr/>
    </dgm:pt>
    <dgm:pt modelId="{2B9B84F4-C7DB-423B-B9ED-2711CFB3F880}" type="pres">
      <dgm:prSet presAssocID="{C6084240-1C82-4FF7-A9DF-7CD981E01D9B}" presName="childNode1" presStyleLbl="bgAcc1" presStyleIdx="2" presStyleCnt="4">
        <dgm:presLayoutVars>
          <dgm:bulletEnabled val="1"/>
        </dgm:presLayoutVars>
      </dgm:prSet>
      <dgm:spPr/>
    </dgm:pt>
    <dgm:pt modelId="{61B98B09-8BD1-462A-81EB-F6F2478357F6}" type="pres">
      <dgm:prSet presAssocID="{C6084240-1C82-4FF7-A9DF-7CD981E01D9B}" presName="childNode1tx" presStyleLbl="bgAcc1" presStyleIdx="2" presStyleCnt="4">
        <dgm:presLayoutVars>
          <dgm:bulletEnabled val="1"/>
        </dgm:presLayoutVars>
      </dgm:prSet>
      <dgm:spPr/>
    </dgm:pt>
    <dgm:pt modelId="{C832282A-CFA2-4645-BEBF-1E7A3CB44CA5}" type="pres">
      <dgm:prSet presAssocID="{C6084240-1C82-4FF7-A9DF-7CD981E01D9B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9ABB9948-C8D2-404D-BD56-0513B6AF6624}" type="pres">
      <dgm:prSet presAssocID="{C6084240-1C82-4FF7-A9DF-7CD981E01D9B}" presName="connSite1" presStyleCnt="0"/>
      <dgm:spPr/>
    </dgm:pt>
    <dgm:pt modelId="{F3B6D01E-D539-44A5-ABDD-D9473013413B}" type="pres">
      <dgm:prSet presAssocID="{C9D28940-BAA7-4FAD-A24B-60ABA08CAD81}" presName="Name9" presStyleLbl="sibTrans2D1" presStyleIdx="2" presStyleCnt="3"/>
      <dgm:spPr/>
    </dgm:pt>
    <dgm:pt modelId="{E8DA90D6-B6E3-4B8B-A574-1F8B4EC17BA5}" type="pres">
      <dgm:prSet presAssocID="{3D6874DB-3821-42E4-9BBE-F91E75282F93}" presName="composite2" presStyleCnt="0"/>
      <dgm:spPr/>
    </dgm:pt>
    <dgm:pt modelId="{E0D46C96-6AE9-48B9-991F-C153610CE964}" type="pres">
      <dgm:prSet presAssocID="{3D6874DB-3821-42E4-9BBE-F91E75282F93}" presName="dummyNode2" presStyleLbl="node1" presStyleIdx="2" presStyleCnt="4"/>
      <dgm:spPr/>
    </dgm:pt>
    <dgm:pt modelId="{C5D3F735-383E-4BBF-AEE5-CCDF36EC3D13}" type="pres">
      <dgm:prSet presAssocID="{3D6874DB-3821-42E4-9BBE-F91E75282F93}" presName="childNode2" presStyleLbl="bgAcc1" presStyleIdx="3" presStyleCnt="4" custScaleY="117739" custLinFactNeighborY="6975">
        <dgm:presLayoutVars>
          <dgm:bulletEnabled val="1"/>
        </dgm:presLayoutVars>
      </dgm:prSet>
      <dgm:spPr/>
    </dgm:pt>
    <dgm:pt modelId="{D722245C-148C-4EA6-90BE-CAF0C845DCA6}" type="pres">
      <dgm:prSet presAssocID="{3D6874DB-3821-42E4-9BBE-F91E75282F93}" presName="childNode2tx" presStyleLbl="bgAcc1" presStyleIdx="3" presStyleCnt="4">
        <dgm:presLayoutVars>
          <dgm:bulletEnabled val="1"/>
        </dgm:presLayoutVars>
      </dgm:prSet>
      <dgm:spPr/>
    </dgm:pt>
    <dgm:pt modelId="{92C868C3-AFD4-432D-96E2-299344E1B979}" type="pres">
      <dgm:prSet presAssocID="{3D6874DB-3821-42E4-9BBE-F91E75282F93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31B95A0E-B20E-4001-8742-9EF71A613AED}" type="pres">
      <dgm:prSet presAssocID="{3D6874DB-3821-42E4-9BBE-F91E75282F93}" presName="connSite2" presStyleCnt="0"/>
      <dgm:spPr/>
    </dgm:pt>
  </dgm:ptLst>
  <dgm:cxnLst>
    <dgm:cxn modelId="{CDD3BD04-2847-4CDB-BA2C-C24623122A68}" srcId="{FCD81486-1E38-4AA5-913C-6343406FF701}" destId="{430FECC6-C8E7-4AC9-A05A-E49539BC0B98}" srcOrd="1" destOrd="0" parTransId="{E5B59653-FEB6-4DBA-AE51-0AFD0850593A}" sibTransId="{A4C02687-E648-404E-861C-F1059ADC7313}"/>
    <dgm:cxn modelId="{D3C92509-0665-4665-BA3A-1A0F5B19F8E1}" srcId="{5618DE87-E7A4-4968-8D32-58C6B50E9EBA}" destId="{3D6874DB-3821-42E4-9BBE-F91E75282F93}" srcOrd="3" destOrd="0" parTransId="{7B7A337D-C59D-4E2E-8F8B-90FCFA31CBF2}" sibTransId="{F069CC3C-DD8B-4FB3-8C97-FAE0DD9558ED}"/>
    <dgm:cxn modelId="{196D110C-F3CA-4CCC-A7E1-F03831787AA4}" type="presOf" srcId="{53770064-749D-4798-8333-F756BB25E607}" destId="{B6595E36-2E92-4050-BF11-15A0F24D24AF}" srcOrd="0" destOrd="0" presId="urn:microsoft.com/office/officeart/2005/8/layout/hProcess4"/>
    <dgm:cxn modelId="{D995E80D-5F20-404A-9EB3-A2CDC13D9804}" type="presOf" srcId="{F9829768-15C4-4D09-B22D-7879DAB242EB}" destId="{96792F54-A5DE-48A1-B260-5E14C42F7FA2}" srcOrd="0" destOrd="0" presId="urn:microsoft.com/office/officeart/2005/8/layout/hProcess4"/>
    <dgm:cxn modelId="{C7467D13-A384-4307-8E49-D5AE3CA60B8E}" type="presOf" srcId="{368A09FB-89CA-4DF5-8AFB-49A70976AD37}" destId="{225C653B-92A5-4610-B6BC-AD86C4068358}" srcOrd="0" destOrd="2" presId="urn:microsoft.com/office/officeart/2005/8/layout/hProcess4"/>
    <dgm:cxn modelId="{03A12322-EE61-4AE1-9BA2-D2B76A5CF087}" type="presOf" srcId="{77FB0B3B-FC77-4695-AF8C-26066AD0D725}" destId="{225C653B-92A5-4610-B6BC-AD86C4068358}" srcOrd="0" destOrd="0" presId="urn:microsoft.com/office/officeart/2005/8/layout/hProcess4"/>
    <dgm:cxn modelId="{9011592A-1874-47B3-87F9-F691F440CF65}" type="presOf" srcId="{C6084240-1C82-4FF7-A9DF-7CD981E01D9B}" destId="{C832282A-CFA2-4645-BEBF-1E7A3CB44CA5}" srcOrd="0" destOrd="0" presId="urn:microsoft.com/office/officeart/2005/8/layout/hProcess4"/>
    <dgm:cxn modelId="{BD38A230-F0C4-444B-939D-2ABFF44C2AEE}" type="presOf" srcId="{3D6874DB-3821-42E4-9BBE-F91E75282F93}" destId="{92C868C3-AFD4-432D-96E2-299344E1B979}" srcOrd="0" destOrd="0" presId="urn:microsoft.com/office/officeart/2005/8/layout/hProcess4"/>
    <dgm:cxn modelId="{230EB731-BCAC-414F-BAB3-BADD767AB844}" type="presOf" srcId="{69D76006-FA69-4B2D-A4B3-FCF5E55D9C95}" destId="{61B98B09-8BD1-462A-81EB-F6F2478357F6}" srcOrd="1" destOrd="1" presId="urn:microsoft.com/office/officeart/2005/8/layout/hProcess4"/>
    <dgm:cxn modelId="{45DB7D33-BE6C-48CF-84AD-C107327F4B44}" type="presOf" srcId="{E7F19557-2381-4646-94CF-D430E5EF2DE9}" destId="{D722245C-148C-4EA6-90BE-CAF0C845DCA6}" srcOrd="1" destOrd="1" presId="urn:microsoft.com/office/officeart/2005/8/layout/hProcess4"/>
    <dgm:cxn modelId="{22A47439-A09C-47A8-992F-C68B2A4B2B70}" srcId="{5618DE87-E7A4-4968-8D32-58C6B50E9EBA}" destId="{C6084240-1C82-4FF7-A9DF-7CD981E01D9B}" srcOrd="2" destOrd="0" parTransId="{9CE50D41-52C2-4182-AD49-40A658476FD3}" sibTransId="{C9D28940-BAA7-4FAD-A24B-60ABA08CAD81}"/>
    <dgm:cxn modelId="{1B437F39-D935-41B5-B577-635AB74DA281}" type="presOf" srcId="{368A09FB-89CA-4DF5-8AFB-49A70976AD37}" destId="{290F4AAA-9CDD-42ED-9AD2-BBED8F196EAE}" srcOrd="1" destOrd="2" presId="urn:microsoft.com/office/officeart/2005/8/layout/hProcess4"/>
    <dgm:cxn modelId="{080B4C5D-2F78-4253-A682-6BBE42E2624E}" srcId="{C6084240-1C82-4FF7-A9DF-7CD981E01D9B}" destId="{69D76006-FA69-4B2D-A4B3-FCF5E55D9C95}" srcOrd="1" destOrd="0" parTransId="{F2842861-A9CC-4DD2-A9A7-D2134100D08F}" sibTransId="{A947751C-9B63-41DD-860B-7D8639AB3275}"/>
    <dgm:cxn modelId="{10429045-F818-4B0C-B781-F299B52DD3AF}" type="presOf" srcId="{430FECC6-C8E7-4AC9-A05A-E49539BC0B98}" destId="{783F560C-22F9-4CDD-A16B-F49FB99B7519}" srcOrd="1" destOrd="1" presId="urn:microsoft.com/office/officeart/2005/8/layout/hProcess4"/>
    <dgm:cxn modelId="{FDBA2866-ED20-4D93-9BCF-2E47E440EFB6}" type="presOf" srcId="{FCD81486-1E38-4AA5-913C-6343406FF701}" destId="{B51EFC2C-AC6F-49A1-B61B-C95247EA4555}" srcOrd="0" destOrd="0" presId="urn:microsoft.com/office/officeart/2005/8/layout/hProcess4"/>
    <dgm:cxn modelId="{4C762C47-3A79-4DBC-A645-A3B756553EC0}" type="presOf" srcId="{C9D28940-BAA7-4FAD-A24B-60ABA08CAD81}" destId="{F3B6D01E-D539-44A5-ABDD-D9473013413B}" srcOrd="0" destOrd="0" presId="urn:microsoft.com/office/officeart/2005/8/layout/hProcess4"/>
    <dgm:cxn modelId="{7D72A26A-FB09-4C7E-A9E5-4A58D2C66631}" type="presOf" srcId="{5618DE87-E7A4-4968-8D32-58C6B50E9EBA}" destId="{1B54206A-9DB3-4ECB-B430-A4BD713020C4}" srcOrd="0" destOrd="0" presId="urn:microsoft.com/office/officeart/2005/8/layout/hProcess4"/>
    <dgm:cxn modelId="{9273FE4B-BB93-4F3C-B183-D3F285E9B95C}" srcId="{53770064-749D-4798-8333-F756BB25E607}" destId="{48655D93-98E5-494A-B89E-C3000F60CFB5}" srcOrd="1" destOrd="0" parTransId="{CA704FC0-2A89-429A-9AFB-94C2DDC80B76}" sibTransId="{07520887-15F7-4D57-9360-8E79A5E2C551}"/>
    <dgm:cxn modelId="{C8521250-97F7-4C3F-BA6C-C8A92680E418}" type="presOf" srcId="{E68B5954-6641-458F-92B8-C1159E91B760}" destId="{61B98B09-8BD1-462A-81EB-F6F2478357F6}" srcOrd="1" destOrd="0" presId="urn:microsoft.com/office/officeart/2005/8/layout/hProcess4"/>
    <dgm:cxn modelId="{B0FBD070-802A-418A-A455-D84CE77DF529}" type="presOf" srcId="{E68B5954-6641-458F-92B8-C1159E91B760}" destId="{2B9B84F4-C7DB-423B-B9ED-2711CFB3F880}" srcOrd="0" destOrd="0" presId="urn:microsoft.com/office/officeart/2005/8/layout/hProcess4"/>
    <dgm:cxn modelId="{3A910274-64B8-43BC-BE03-4DF8D9C7D088}" type="presOf" srcId="{5F73BE1C-4027-492E-AD4A-AC3ECBDDE537}" destId="{7E958FC2-60BE-4F66-8AF9-7831BFFD1FC0}" srcOrd="0" destOrd="0" presId="urn:microsoft.com/office/officeart/2005/8/layout/hProcess4"/>
    <dgm:cxn modelId="{178E7B77-10CD-4A64-8E18-36326C00B3F5}" type="presOf" srcId="{48655D93-98E5-494A-B89E-C3000F60CFB5}" destId="{290F4AAA-9CDD-42ED-9AD2-BBED8F196EAE}" srcOrd="1" destOrd="1" presId="urn:microsoft.com/office/officeart/2005/8/layout/hProcess4"/>
    <dgm:cxn modelId="{28EF0186-D3E1-4ED6-A6EB-503D2C75D494}" type="presOf" srcId="{430FECC6-C8E7-4AC9-A05A-E49539BC0B98}" destId="{96792F54-A5DE-48A1-B260-5E14C42F7FA2}" srcOrd="0" destOrd="1" presId="urn:microsoft.com/office/officeart/2005/8/layout/hProcess4"/>
    <dgm:cxn modelId="{0D7F9793-FF43-4C4E-A584-1380E01870E0}" srcId="{53770064-749D-4798-8333-F756BB25E607}" destId="{77FB0B3B-FC77-4695-AF8C-26066AD0D725}" srcOrd="0" destOrd="0" parTransId="{1379ABF7-BF02-48C1-93D3-03B85C345E27}" sibTransId="{42B6BDFC-494C-4C60-B0F7-F25186A59D21}"/>
    <dgm:cxn modelId="{CEE78E98-C7BA-4A53-96BC-BCDF8B71B5CB}" type="presOf" srcId="{77FB0B3B-FC77-4695-AF8C-26066AD0D725}" destId="{290F4AAA-9CDD-42ED-9AD2-BBED8F196EAE}" srcOrd="1" destOrd="0" presId="urn:microsoft.com/office/officeart/2005/8/layout/hProcess4"/>
    <dgm:cxn modelId="{BC75E19E-B4D8-49C0-BAF3-AFAFB04CAA73}" srcId="{3D6874DB-3821-42E4-9BBE-F91E75282F93}" destId="{B3C1356F-B6BA-4ED9-A236-367D931D61C1}" srcOrd="0" destOrd="0" parTransId="{370ED419-1A08-4191-BB3A-FA4A8D4360EC}" sibTransId="{EB10D717-D0B0-41CD-AFFD-9021E1B5D959}"/>
    <dgm:cxn modelId="{DBD9F0AB-652A-4E57-935B-839C28CE41B2}" type="presOf" srcId="{B3C1356F-B6BA-4ED9-A236-367D931D61C1}" destId="{D722245C-148C-4EA6-90BE-CAF0C845DCA6}" srcOrd="1" destOrd="0" presId="urn:microsoft.com/office/officeart/2005/8/layout/hProcess4"/>
    <dgm:cxn modelId="{02649DAC-C99C-44F6-998C-798322A1D1E4}" srcId="{5618DE87-E7A4-4968-8D32-58C6B50E9EBA}" destId="{FCD81486-1E38-4AA5-913C-6343406FF701}" srcOrd="0" destOrd="0" parTransId="{994D6607-3C26-47A1-BB85-216BFB71A74E}" sibTransId="{5F73BE1C-4027-492E-AD4A-AC3ECBDDE537}"/>
    <dgm:cxn modelId="{8981D1AD-29FC-4401-8CDF-374060D8A191}" srcId="{53770064-749D-4798-8333-F756BB25E607}" destId="{368A09FB-89CA-4DF5-8AFB-49A70976AD37}" srcOrd="2" destOrd="0" parTransId="{65783FAE-06E9-4457-90C4-5CE48FF07C6A}" sibTransId="{D8CD5B24-8B30-41E9-B80B-EF9988A75F41}"/>
    <dgm:cxn modelId="{7A0239AE-C4DE-45E6-84DC-80ABBA74C927}" srcId="{FCD81486-1E38-4AA5-913C-6343406FF701}" destId="{F9829768-15C4-4D09-B22D-7879DAB242EB}" srcOrd="0" destOrd="0" parTransId="{C9986350-F6FE-40F1-B071-3DDFCBEB91B6}" sibTransId="{26CA9E32-3F65-492E-BF3C-88F84A96EEF4}"/>
    <dgm:cxn modelId="{C57377C5-FDC9-428E-956D-E1D2147574C4}" srcId="{3D6874DB-3821-42E4-9BBE-F91E75282F93}" destId="{E7F19557-2381-4646-94CF-D430E5EF2DE9}" srcOrd="1" destOrd="0" parTransId="{1BB42721-784B-40C2-83D9-B40110350DC0}" sibTransId="{41781862-D798-4BC3-965E-7F9B67160EB0}"/>
    <dgm:cxn modelId="{9854C4CD-E23F-4526-978F-B951FE5FF75D}" type="presOf" srcId="{B3C1356F-B6BA-4ED9-A236-367D931D61C1}" destId="{C5D3F735-383E-4BBF-AEE5-CCDF36EC3D13}" srcOrd="0" destOrd="0" presId="urn:microsoft.com/office/officeart/2005/8/layout/hProcess4"/>
    <dgm:cxn modelId="{291223DA-6094-4BAA-A7C7-207407ED7FC6}" type="presOf" srcId="{48655D93-98E5-494A-B89E-C3000F60CFB5}" destId="{225C653B-92A5-4610-B6BC-AD86C4068358}" srcOrd="0" destOrd="1" presId="urn:microsoft.com/office/officeart/2005/8/layout/hProcess4"/>
    <dgm:cxn modelId="{906E5EE2-1AEB-497E-B995-0A333E47B976}" type="presOf" srcId="{E3F21768-83BD-4ABF-8C7E-617D628F04C2}" destId="{8207B0D0-B93E-4CA4-BA41-146316E69A93}" srcOrd="0" destOrd="0" presId="urn:microsoft.com/office/officeart/2005/8/layout/hProcess4"/>
    <dgm:cxn modelId="{994341E4-3EA7-4C12-92C8-8E3B263FC931}" srcId="{C6084240-1C82-4FF7-A9DF-7CD981E01D9B}" destId="{E68B5954-6641-458F-92B8-C1159E91B760}" srcOrd="0" destOrd="0" parTransId="{8DE99B4B-3A3C-413F-831D-BA7F1555EB12}" sibTransId="{7A4FCE96-05EA-4F2C-8E6A-AF476111F614}"/>
    <dgm:cxn modelId="{21F77FE7-FFBC-466B-8A2F-E88E8B01A572}" srcId="{5618DE87-E7A4-4968-8D32-58C6B50E9EBA}" destId="{53770064-749D-4798-8333-F756BB25E607}" srcOrd="1" destOrd="0" parTransId="{BA2C2860-5EA9-4A4F-9DB3-7A096A08F6D8}" sibTransId="{E3F21768-83BD-4ABF-8C7E-617D628F04C2}"/>
    <dgm:cxn modelId="{BC79E3E7-AF9B-4EAB-A5B2-771FAF7D9468}" type="presOf" srcId="{F9829768-15C4-4D09-B22D-7879DAB242EB}" destId="{783F560C-22F9-4CDD-A16B-F49FB99B7519}" srcOrd="1" destOrd="0" presId="urn:microsoft.com/office/officeart/2005/8/layout/hProcess4"/>
    <dgm:cxn modelId="{5A95F0E7-E527-4D97-BC56-7EA56D5790C3}" type="presOf" srcId="{E7F19557-2381-4646-94CF-D430E5EF2DE9}" destId="{C5D3F735-383E-4BBF-AEE5-CCDF36EC3D13}" srcOrd="0" destOrd="1" presId="urn:microsoft.com/office/officeart/2005/8/layout/hProcess4"/>
    <dgm:cxn modelId="{F8B64DE9-6245-40BC-9B03-561A0725293B}" type="presOf" srcId="{69D76006-FA69-4B2D-A4B3-FCF5E55D9C95}" destId="{2B9B84F4-C7DB-423B-B9ED-2711CFB3F880}" srcOrd="0" destOrd="1" presId="urn:microsoft.com/office/officeart/2005/8/layout/hProcess4"/>
    <dgm:cxn modelId="{A624958E-AFC6-49D4-86A9-D5707ED6E33C}" type="presParOf" srcId="{1B54206A-9DB3-4ECB-B430-A4BD713020C4}" destId="{D3E257EC-8B91-4D87-8B6F-4F21B970DFEF}" srcOrd="0" destOrd="0" presId="urn:microsoft.com/office/officeart/2005/8/layout/hProcess4"/>
    <dgm:cxn modelId="{1BD2ADEA-A336-430C-B645-6D857B0B0235}" type="presParOf" srcId="{1B54206A-9DB3-4ECB-B430-A4BD713020C4}" destId="{73066A32-30B0-4163-887A-EFE101FD0E3D}" srcOrd="1" destOrd="0" presId="urn:microsoft.com/office/officeart/2005/8/layout/hProcess4"/>
    <dgm:cxn modelId="{2B0606D8-2F96-49B4-B6CE-0305D1120DDF}" type="presParOf" srcId="{1B54206A-9DB3-4ECB-B430-A4BD713020C4}" destId="{DFA85983-D7BD-40BB-82AA-51ADB0C536FA}" srcOrd="2" destOrd="0" presId="urn:microsoft.com/office/officeart/2005/8/layout/hProcess4"/>
    <dgm:cxn modelId="{FA5A712B-36E0-41D1-88CA-2BAB4DF6231B}" type="presParOf" srcId="{DFA85983-D7BD-40BB-82AA-51ADB0C536FA}" destId="{032BABE5-D46E-47A4-98EB-76C01D6C3AF4}" srcOrd="0" destOrd="0" presId="urn:microsoft.com/office/officeart/2005/8/layout/hProcess4"/>
    <dgm:cxn modelId="{E6629032-21EC-4CC6-A4D9-31A05F53FC7E}" type="presParOf" srcId="{032BABE5-D46E-47A4-98EB-76C01D6C3AF4}" destId="{6F068DC3-A925-4E77-B116-34B2A42D0D1E}" srcOrd="0" destOrd="0" presId="urn:microsoft.com/office/officeart/2005/8/layout/hProcess4"/>
    <dgm:cxn modelId="{2A225F0C-2F6A-46C7-8E9D-3B33DE961251}" type="presParOf" srcId="{032BABE5-D46E-47A4-98EB-76C01D6C3AF4}" destId="{96792F54-A5DE-48A1-B260-5E14C42F7FA2}" srcOrd="1" destOrd="0" presId="urn:microsoft.com/office/officeart/2005/8/layout/hProcess4"/>
    <dgm:cxn modelId="{D85ECA58-F7EB-42D0-A171-4FFF24995C97}" type="presParOf" srcId="{032BABE5-D46E-47A4-98EB-76C01D6C3AF4}" destId="{783F560C-22F9-4CDD-A16B-F49FB99B7519}" srcOrd="2" destOrd="0" presId="urn:microsoft.com/office/officeart/2005/8/layout/hProcess4"/>
    <dgm:cxn modelId="{6FFDA558-1449-4274-BC09-B5F3E052A0B7}" type="presParOf" srcId="{032BABE5-D46E-47A4-98EB-76C01D6C3AF4}" destId="{B51EFC2C-AC6F-49A1-B61B-C95247EA4555}" srcOrd="3" destOrd="0" presId="urn:microsoft.com/office/officeart/2005/8/layout/hProcess4"/>
    <dgm:cxn modelId="{53B6B262-51D7-42BD-98FD-193AC3E46676}" type="presParOf" srcId="{032BABE5-D46E-47A4-98EB-76C01D6C3AF4}" destId="{9C99658B-9C53-4115-843D-B2E319D57FB3}" srcOrd="4" destOrd="0" presId="urn:microsoft.com/office/officeart/2005/8/layout/hProcess4"/>
    <dgm:cxn modelId="{6222B7D9-7BD4-45AD-965F-0072A9180E78}" type="presParOf" srcId="{DFA85983-D7BD-40BB-82AA-51ADB0C536FA}" destId="{7E958FC2-60BE-4F66-8AF9-7831BFFD1FC0}" srcOrd="1" destOrd="0" presId="urn:microsoft.com/office/officeart/2005/8/layout/hProcess4"/>
    <dgm:cxn modelId="{22DF2B2D-8468-4A15-B447-C5827B78734E}" type="presParOf" srcId="{DFA85983-D7BD-40BB-82AA-51ADB0C536FA}" destId="{D91343B0-1BCD-4739-9564-16EFA18762BA}" srcOrd="2" destOrd="0" presId="urn:microsoft.com/office/officeart/2005/8/layout/hProcess4"/>
    <dgm:cxn modelId="{FA66486C-B888-4353-B9E2-BB2AB9DCCEA4}" type="presParOf" srcId="{D91343B0-1BCD-4739-9564-16EFA18762BA}" destId="{86BD324B-3346-45C4-BBF5-9386E4F7ABDA}" srcOrd="0" destOrd="0" presId="urn:microsoft.com/office/officeart/2005/8/layout/hProcess4"/>
    <dgm:cxn modelId="{C37AA6BC-C7CE-41B8-BE9E-C32CFE1F5680}" type="presParOf" srcId="{D91343B0-1BCD-4739-9564-16EFA18762BA}" destId="{225C653B-92A5-4610-B6BC-AD86C4068358}" srcOrd="1" destOrd="0" presId="urn:microsoft.com/office/officeart/2005/8/layout/hProcess4"/>
    <dgm:cxn modelId="{EDF55651-AA7A-4719-BF15-2B7AB37BC486}" type="presParOf" srcId="{D91343B0-1BCD-4739-9564-16EFA18762BA}" destId="{290F4AAA-9CDD-42ED-9AD2-BBED8F196EAE}" srcOrd="2" destOrd="0" presId="urn:microsoft.com/office/officeart/2005/8/layout/hProcess4"/>
    <dgm:cxn modelId="{1F0BB08A-A47C-4F3A-ADBD-0BA7E103289E}" type="presParOf" srcId="{D91343B0-1BCD-4739-9564-16EFA18762BA}" destId="{B6595E36-2E92-4050-BF11-15A0F24D24AF}" srcOrd="3" destOrd="0" presId="urn:microsoft.com/office/officeart/2005/8/layout/hProcess4"/>
    <dgm:cxn modelId="{5D3C67DB-FCCD-451E-859F-EF58C64A5FB6}" type="presParOf" srcId="{D91343B0-1BCD-4739-9564-16EFA18762BA}" destId="{D37953F3-579C-4A69-A985-5283C5D8105C}" srcOrd="4" destOrd="0" presId="urn:microsoft.com/office/officeart/2005/8/layout/hProcess4"/>
    <dgm:cxn modelId="{368E4E6C-F600-4947-A411-E03066F69F47}" type="presParOf" srcId="{DFA85983-D7BD-40BB-82AA-51ADB0C536FA}" destId="{8207B0D0-B93E-4CA4-BA41-146316E69A93}" srcOrd="3" destOrd="0" presId="urn:microsoft.com/office/officeart/2005/8/layout/hProcess4"/>
    <dgm:cxn modelId="{D3428D3B-9EA4-46C8-9803-887F12A96A2D}" type="presParOf" srcId="{DFA85983-D7BD-40BB-82AA-51ADB0C536FA}" destId="{14C1676F-3DBB-45F9-AE49-B43F566CA420}" srcOrd="4" destOrd="0" presId="urn:microsoft.com/office/officeart/2005/8/layout/hProcess4"/>
    <dgm:cxn modelId="{B8CEAD9D-6571-4F24-B37B-97D5327191F1}" type="presParOf" srcId="{14C1676F-3DBB-45F9-AE49-B43F566CA420}" destId="{2ECDBEC7-2FDF-43D2-B8C7-1B7AA674053A}" srcOrd="0" destOrd="0" presId="urn:microsoft.com/office/officeart/2005/8/layout/hProcess4"/>
    <dgm:cxn modelId="{1C295ED0-6B55-466F-AA2A-52F5D5444C8C}" type="presParOf" srcId="{14C1676F-3DBB-45F9-AE49-B43F566CA420}" destId="{2B9B84F4-C7DB-423B-B9ED-2711CFB3F880}" srcOrd="1" destOrd="0" presId="urn:microsoft.com/office/officeart/2005/8/layout/hProcess4"/>
    <dgm:cxn modelId="{0729D705-8045-4036-9301-D0A19C60274F}" type="presParOf" srcId="{14C1676F-3DBB-45F9-AE49-B43F566CA420}" destId="{61B98B09-8BD1-462A-81EB-F6F2478357F6}" srcOrd="2" destOrd="0" presId="urn:microsoft.com/office/officeart/2005/8/layout/hProcess4"/>
    <dgm:cxn modelId="{0101029F-5FA3-4E57-9DDE-5B708AEC6D00}" type="presParOf" srcId="{14C1676F-3DBB-45F9-AE49-B43F566CA420}" destId="{C832282A-CFA2-4645-BEBF-1E7A3CB44CA5}" srcOrd="3" destOrd="0" presId="urn:microsoft.com/office/officeart/2005/8/layout/hProcess4"/>
    <dgm:cxn modelId="{9689C404-225D-4BC0-8E95-85798AF5F892}" type="presParOf" srcId="{14C1676F-3DBB-45F9-AE49-B43F566CA420}" destId="{9ABB9948-C8D2-404D-BD56-0513B6AF6624}" srcOrd="4" destOrd="0" presId="urn:microsoft.com/office/officeart/2005/8/layout/hProcess4"/>
    <dgm:cxn modelId="{576652EB-D598-4FB7-A65F-E4A618E00AE4}" type="presParOf" srcId="{DFA85983-D7BD-40BB-82AA-51ADB0C536FA}" destId="{F3B6D01E-D539-44A5-ABDD-D9473013413B}" srcOrd="5" destOrd="0" presId="urn:microsoft.com/office/officeart/2005/8/layout/hProcess4"/>
    <dgm:cxn modelId="{B902A543-5B59-4F4F-BD63-7E2E700995DE}" type="presParOf" srcId="{DFA85983-D7BD-40BB-82AA-51ADB0C536FA}" destId="{E8DA90D6-B6E3-4B8B-A574-1F8B4EC17BA5}" srcOrd="6" destOrd="0" presId="urn:microsoft.com/office/officeart/2005/8/layout/hProcess4"/>
    <dgm:cxn modelId="{554C511F-2917-4C1A-9546-CE11017B1D49}" type="presParOf" srcId="{E8DA90D6-B6E3-4B8B-A574-1F8B4EC17BA5}" destId="{E0D46C96-6AE9-48B9-991F-C153610CE964}" srcOrd="0" destOrd="0" presId="urn:microsoft.com/office/officeart/2005/8/layout/hProcess4"/>
    <dgm:cxn modelId="{7B33B414-8C49-4CCC-8F81-B4C20BE4D262}" type="presParOf" srcId="{E8DA90D6-B6E3-4B8B-A574-1F8B4EC17BA5}" destId="{C5D3F735-383E-4BBF-AEE5-CCDF36EC3D13}" srcOrd="1" destOrd="0" presId="urn:microsoft.com/office/officeart/2005/8/layout/hProcess4"/>
    <dgm:cxn modelId="{686DA9FD-F278-43E3-921E-9E8F1BAD6D23}" type="presParOf" srcId="{E8DA90D6-B6E3-4B8B-A574-1F8B4EC17BA5}" destId="{D722245C-148C-4EA6-90BE-CAF0C845DCA6}" srcOrd="2" destOrd="0" presId="urn:microsoft.com/office/officeart/2005/8/layout/hProcess4"/>
    <dgm:cxn modelId="{F77E592C-4CEF-461C-A6E7-A45E3AEBCDC7}" type="presParOf" srcId="{E8DA90D6-B6E3-4B8B-A574-1F8B4EC17BA5}" destId="{92C868C3-AFD4-432D-96E2-299344E1B979}" srcOrd="3" destOrd="0" presId="urn:microsoft.com/office/officeart/2005/8/layout/hProcess4"/>
    <dgm:cxn modelId="{526434C3-99E0-4AEE-A459-DA90CC429212}" type="presParOf" srcId="{E8DA90D6-B6E3-4B8B-A574-1F8B4EC17BA5}" destId="{31B95A0E-B20E-4001-8742-9EF71A613AE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A9DB908-47DC-4760-A1C9-6F45AACA04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9D1DCA7-54D3-4302-8D28-D9742750E2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94465-327F-407D-A2FB-97B75874E741}" type="datetimeFigureOut">
              <a:rPr lang="it-IT" smtClean="0"/>
              <a:t>09/09/2025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3288A70F-621D-4735-8A47-EA95972C7A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15AC8592-DB4A-462C-9C44-5256A0A08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68D668-F2F1-4987-B13C-7EB642F69E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035F38-83DD-4805-A6C9-DC9D300FA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126D0-69F3-4DEE-BFC8-2FADC72460C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B2943-C760-4E0D-9631-2928C1C72EC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29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20229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F99209CE-9AD1-471E-B5CB-D05DD92CAFDB}"/>
              </a:ext>
            </a:extLst>
          </p:cNvPr>
          <p:cNvSpPr/>
          <p:nvPr userDrawn="1"/>
        </p:nvSpPr>
        <p:spPr>
          <a:xfrm>
            <a:off x="-129396" y="-77638"/>
            <a:ext cx="1181819" cy="6400800"/>
          </a:xfrm>
          <a:prstGeom prst="rect">
            <a:avLst/>
          </a:prstGeom>
          <a:solidFill>
            <a:srgbClr val="0D3D72"/>
          </a:solidFill>
          <a:ln>
            <a:solidFill>
              <a:srgbClr val="0D3D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C107ACA-AE83-4ABC-94FF-F8D585963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23578" y="4730668"/>
            <a:ext cx="2170180" cy="74371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A5EC115-BBEF-4494-A603-82AD90B520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11132" y="1317955"/>
            <a:ext cx="2545289" cy="499933"/>
          </a:xfrm>
          <a:prstGeom prst="rect">
            <a:avLst/>
          </a:prstGeom>
        </p:spPr>
      </p:pic>
      <p:sp>
        <p:nvSpPr>
          <p:cNvPr id="12" name="Rettangolo con due angoli in diagonale arrotondati 11">
            <a:extLst>
              <a:ext uri="{FF2B5EF4-FFF2-40B4-BE49-F238E27FC236}">
                <a16:creationId xmlns:a16="http://schemas.microsoft.com/office/drawing/2014/main" id="{EC43DE8E-7561-40EF-9BEE-D4183396531A}"/>
              </a:ext>
            </a:extLst>
          </p:cNvPr>
          <p:cNvSpPr/>
          <p:nvPr userDrawn="1"/>
        </p:nvSpPr>
        <p:spPr>
          <a:xfrm rot="10800000">
            <a:off x="10403456" y="-138113"/>
            <a:ext cx="1943324" cy="100075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D3D72"/>
          </a:solidFill>
          <a:ln>
            <a:solidFill>
              <a:srgbClr val="0D3D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49F1594-E938-43C0-BA22-FBF0742FBEC7}"/>
              </a:ext>
            </a:extLst>
          </p:cNvPr>
          <p:cNvSpPr txBox="1"/>
          <p:nvPr userDrawn="1"/>
        </p:nvSpPr>
        <p:spPr>
          <a:xfrm>
            <a:off x="10481094" y="144903"/>
            <a:ext cx="17109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Enhancing</a:t>
            </a:r>
            <a:r>
              <a:rPr lang="it-IT" sz="10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Research</a:t>
            </a:r>
            <a:r>
              <a:rPr lang="it-IT" sz="10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 Quality </a:t>
            </a:r>
            <a:r>
              <a:rPr lang="it-IT" sz="100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through</a:t>
            </a:r>
            <a:r>
              <a:rPr lang="it-IT" sz="10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 University Press Services</a:t>
            </a:r>
          </a:p>
        </p:txBody>
      </p:sp>
      <p:sp>
        <p:nvSpPr>
          <p:cNvPr id="24" name="Titolo 23">
            <a:extLst>
              <a:ext uri="{FF2B5EF4-FFF2-40B4-BE49-F238E27FC236}">
                <a16:creationId xmlns:a16="http://schemas.microsoft.com/office/drawing/2014/main" id="{97A29BA1-ECA8-442C-B1B1-BA5B3529D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5" y="204260"/>
            <a:ext cx="7898888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6450781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61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enodo.org/records/1522798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verse.unimi.it/" TargetMode="External"/><Relationship Id="rId2" Type="http://schemas.openxmlformats.org/officeDocument/2006/relationships/hyperlink" Target="https://www.ithenticat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licationethics.org/guidance/guideline/retraction-guidelines" TargetMode="External"/><Relationship Id="rId4" Type="http://schemas.openxmlformats.org/officeDocument/2006/relationships/hyperlink" Target="https://zenodo.org/communities/milanoup/record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mailto:riviste@unimi.it" TargetMode="External"/><Relationship Id="rId7" Type="http://schemas.openxmlformats.org/officeDocument/2006/relationships/hyperlink" Target="https://www.linkedin.com/company/86025963/" TargetMode="External"/><Relationship Id="rId2" Type="http://schemas.openxmlformats.org/officeDocument/2006/relationships/hyperlink" Target="https://riviste.unimi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stodon.uno/@milanoup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lanoup.unimi.i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iviste.unimi.it/index.php/promoitals/index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mi.it/en/research/research-data-and-outputs/open-science/eight-pillars-open-scienc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26CA9A07-B233-4426-9ACD-D2BF20F60C5B}"/>
              </a:ext>
            </a:extLst>
          </p:cNvPr>
          <p:cNvSpPr/>
          <p:nvPr/>
        </p:nvSpPr>
        <p:spPr>
          <a:xfrm>
            <a:off x="273137" y="501072"/>
            <a:ext cx="11640626" cy="2927928"/>
          </a:xfrm>
          <a:prstGeom prst="rect">
            <a:avLst/>
          </a:prstGeom>
          <a:solidFill>
            <a:srgbClr val="0D3D72"/>
          </a:solidFill>
          <a:ln>
            <a:solidFill>
              <a:srgbClr val="0D3D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8540DFA-A241-4474-AD5A-87B54C9B3C1C}"/>
              </a:ext>
            </a:extLst>
          </p:cNvPr>
          <p:cNvSpPr txBox="1"/>
          <p:nvPr/>
        </p:nvSpPr>
        <p:spPr>
          <a:xfrm>
            <a:off x="3978323" y="3914491"/>
            <a:ext cx="4230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D3D72"/>
                </a:solidFill>
              </a:rPr>
              <a:t>PUBMET Conference</a:t>
            </a:r>
          </a:p>
          <a:p>
            <a:pPr algn="ctr"/>
            <a:r>
              <a:rPr lang="it-IT" sz="3200" b="1" dirty="0" err="1">
                <a:solidFill>
                  <a:srgbClr val="0D3D72"/>
                </a:solidFill>
              </a:rPr>
              <a:t>Zagreb</a:t>
            </a:r>
            <a:endParaRPr lang="it-IT" sz="3200" b="1" dirty="0">
              <a:solidFill>
                <a:srgbClr val="0D3D72"/>
              </a:solidFill>
            </a:endParaRPr>
          </a:p>
          <a:p>
            <a:pPr algn="ctr"/>
            <a:r>
              <a:rPr lang="it-IT" sz="3200" b="1" dirty="0">
                <a:solidFill>
                  <a:srgbClr val="0D3D72"/>
                </a:solidFill>
              </a:rPr>
              <a:t>12 </a:t>
            </a:r>
            <a:r>
              <a:rPr lang="it-IT" sz="3200" b="1" dirty="0" err="1">
                <a:solidFill>
                  <a:srgbClr val="0D3D72"/>
                </a:solidFill>
              </a:rPr>
              <a:t>September</a:t>
            </a:r>
            <a:r>
              <a:rPr lang="it-IT" sz="3200" b="1" dirty="0">
                <a:solidFill>
                  <a:srgbClr val="0D3D72"/>
                </a:solidFill>
              </a:rPr>
              <a:t> 2025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CD486E1A-6572-4BC3-AD67-6CB09FF7B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654" y="5969739"/>
            <a:ext cx="2194560" cy="75590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2FC69D4-E9B8-4232-9D7A-24DAA2C743A9}"/>
              </a:ext>
            </a:extLst>
          </p:cNvPr>
          <p:cNvSpPr txBox="1"/>
          <p:nvPr/>
        </p:nvSpPr>
        <p:spPr>
          <a:xfrm>
            <a:off x="273137" y="1426427"/>
            <a:ext cx="11640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chemeClr val="bg1"/>
                </a:solidFill>
              </a:rPr>
              <a:t>Enhancing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Research</a:t>
            </a:r>
            <a:r>
              <a:rPr lang="it-IT" sz="3200" b="1" dirty="0">
                <a:solidFill>
                  <a:schemeClr val="bg1"/>
                </a:solidFill>
              </a:rPr>
              <a:t> Quality </a:t>
            </a:r>
            <a:r>
              <a:rPr lang="it-IT" sz="3200" b="1" dirty="0" err="1">
                <a:solidFill>
                  <a:schemeClr val="bg1"/>
                </a:solidFill>
              </a:rPr>
              <a:t>through</a:t>
            </a:r>
            <a:r>
              <a:rPr lang="it-IT" sz="3200" b="1" dirty="0">
                <a:solidFill>
                  <a:schemeClr val="bg1"/>
                </a:solidFill>
              </a:rPr>
              <a:t> University Press Services:</a:t>
            </a:r>
          </a:p>
          <a:p>
            <a:pPr algn="ctr"/>
            <a:r>
              <a:rPr lang="it-IT" sz="3200" b="1" dirty="0">
                <a:solidFill>
                  <a:schemeClr val="bg1"/>
                </a:solidFill>
              </a:rPr>
              <a:t>The Journals Platform of the University of Milan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D53E8B6-6E99-4BF3-B0BB-D3856C76A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7" y="5969643"/>
            <a:ext cx="1003111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6620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2904DE-9F3B-4B86-8032-FDDB60E2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Initial</a:t>
            </a:r>
            <a:r>
              <a:rPr lang="it-IT" dirty="0"/>
              <a:t> training &amp; help-desk</a:t>
            </a:r>
          </a:p>
        </p:txBody>
      </p:sp>
      <p:sp>
        <p:nvSpPr>
          <p:cNvPr id="23" name="Nuvola 22">
            <a:extLst>
              <a:ext uri="{FF2B5EF4-FFF2-40B4-BE49-F238E27FC236}">
                <a16:creationId xmlns:a16="http://schemas.microsoft.com/office/drawing/2014/main" id="{F1DEA59F-14A1-405D-8E84-BB29582794A3}"/>
              </a:ext>
            </a:extLst>
          </p:cNvPr>
          <p:cNvSpPr/>
          <p:nvPr/>
        </p:nvSpPr>
        <p:spPr>
          <a:xfrm>
            <a:off x="5525358" y="737161"/>
            <a:ext cx="2391448" cy="162839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chemeClr val="tx1"/>
                </a:solidFill>
              </a:rPr>
              <a:t>Guidelines</a:t>
            </a:r>
            <a:r>
              <a:rPr lang="it-IT" sz="1600" dirty="0">
                <a:solidFill>
                  <a:schemeClr val="tx1"/>
                </a:solidFill>
              </a:rPr>
              <a:t> on </a:t>
            </a:r>
            <a:r>
              <a:rPr lang="it-IT" sz="1600" i="1" dirty="0" err="1">
                <a:solidFill>
                  <a:schemeClr val="tx1"/>
                </a:solidFill>
              </a:rPr>
              <a:t>Abouts</a:t>
            </a:r>
            <a:r>
              <a:rPr lang="it-IT" sz="1600" dirty="0">
                <a:solidFill>
                  <a:schemeClr val="tx1"/>
                </a:solidFill>
              </a:rPr>
              <a:t> and </a:t>
            </a:r>
            <a:r>
              <a:rPr lang="it-IT" sz="1600" i="1" dirty="0" err="1">
                <a:solidFill>
                  <a:schemeClr val="tx1"/>
                </a:solidFill>
              </a:rPr>
              <a:t>Ethical</a:t>
            </a:r>
            <a:r>
              <a:rPr lang="it-IT" sz="1600" i="1" dirty="0">
                <a:solidFill>
                  <a:schemeClr val="tx1"/>
                </a:solidFill>
              </a:rPr>
              <a:t> </a:t>
            </a:r>
            <a:r>
              <a:rPr lang="it-IT" sz="1600" i="1" dirty="0" err="1">
                <a:solidFill>
                  <a:schemeClr val="tx1"/>
                </a:solidFill>
              </a:rPr>
              <a:t>Codes</a:t>
            </a:r>
            <a:endParaRPr lang="it-IT" sz="1600" i="1" dirty="0">
              <a:solidFill>
                <a:schemeClr val="tx1"/>
              </a:solidFill>
            </a:endParaRPr>
          </a:p>
        </p:txBody>
      </p:sp>
      <p:sp>
        <p:nvSpPr>
          <p:cNvPr id="24" name="Nuvola 23">
            <a:extLst>
              <a:ext uri="{FF2B5EF4-FFF2-40B4-BE49-F238E27FC236}">
                <a16:creationId xmlns:a16="http://schemas.microsoft.com/office/drawing/2014/main" id="{03A753AF-9650-4312-AFEF-D130C3A97AEC}"/>
              </a:ext>
            </a:extLst>
          </p:cNvPr>
          <p:cNvSpPr/>
          <p:nvPr/>
        </p:nvSpPr>
        <p:spPr>
          <a:xfrm>
            <a:off x="9168353" y="1223778"/>
            <a:ext cx="2391448" cy="162839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DOAJ </a:t>
            </a:r>
            <a:r>
              <a:rPr lang="it-IT" sz="1600" b="1" dirty="0" err="1">
                <a:solidFill>
                  <a:schemeClr val="tx1"/>
                </a:solidFill>
              </a:rPr>
              <a:t>requirements</a:t>
            </a:r>
            <a:r>
              <a:rPr lang="it-IT" sz="1600" b="1" dirty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for </a:t>
            </a:r>
            <a:r>
              <a:rPr lang="it-IT" sz="1600" dirty="0" err="1">
                <a:solidFill>
                  <a:schemeClr val="tx1"/>
                </a:solidFill>
              </a:rPr>
              <a:t>indexing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25" name="Nuvola 24">
            <a:extLst>
              <a:ext uri="{FF2B5EF4-FFF2-40B4-BE49-F238E27FC236}">
                <a16:creationId xmlns:a16="http://schemas.microsoft.com/office/drawing/2014/main" id="{B1F08664-A2C7-4CBD-8319-C0CB0F751E2D}"/>
              </a:ext>
            </a:extLst>
          </p:cNvPr>
          <p:cNvSpPr/>
          <p:nvPr/>
        </p:nvSpPr>
        <p:spPr>
          <a:xfrm>
            <a:off x="2206269" y="2885587"/>
            <a:ext cx="2737328" cy="162839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OJS website setup &amp; training</a:t>
            </a:r>
            <a:r>
              <a:rPr lang="it-IT" sz="1600" dirty="0">
                <a:solidFill>
                  <a:schemeClr val="tx1"/>
                </a:solidFill>
              </a:rPr>
              <a:t> (technical, workflow, etc.)</a:t>
            </a:r>
          </a:p>
        </p:txBody>
      </p:sp>
      <p:sp>
        <p:nvSpPr>
          <p:cNvPr id="26" name="Nuvola 25">
            <a:extLst>
              <a:ext uri="{FF2B5EF4-FFF2-40B4-BE49-F238E27FC236}">
                <a16:creationId xmlns:a16="http://schemas.microsoft.com/office/drawing/2014/main" id="{F7979494-20A5-44EE-8D29-39801F9D4000}"/>
              </a:ext>
            </a:extLst>
          </p:cNvPr>
          <p:cNvSpPr/>
          <p:nvPr/>
        </p:nvSpPr>
        <p:spPr>
          <a:xfrm>
            <a:off x="6442487" y="2695683"/>
            <a:ext cx="2536629" cy="162839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Legal framework</a:t>
            </a:r>
            <a:br>
              <a:rPr lang="it-IT" sz="1600" dirty="0">
                <a:solidFill>
                  <a:schemeClr val="tx1"/>
                </a:solidFill>
              </a:rPr>
            </a:br>
            <a:r>
              <a:rPr lang="it-IT" sz="1600" dirty="0">
                <a:solidFill>
                  <a:schemeClr val="tx1"/>
                </a:solidFill>
              </a:rPr>
              <a:t>(CC </a:t>
            </a:r>
            <a:r>
              <a:rPr lang="it-IT" sz="1600" dirty="0" err="1">
                <a:solidFill>
                  <a:schemeClr val="tx1"/>
                </a:solidFill>
              </a:rPr>
              <a:t>licenses</a:t>
            </a:r>
            <a:r>
              <a:rPr lang="it-IT" sz="1600" dirty="0">
                <a:solidFill>
                  <a:schemeClr val="tx1"/>
                </a:solidFill>
              </a:rPr>
              <a:t>, copyright, </a:t>
            </a:r>
            <a:r>
              <a:rPr lang="it-IT" sz="1600" dirty="0" err="1">
                <a:solidFill>
                  <a:schemeClr val="tx1"/>
                </a:solidFill>
              </a:rPr>
              <a:t>coeditions</a:t>
            </a:r>
            <a:r>
              <a:rPr lang="it-IT" sz="1600" dirty="0">
                <a:solidFill>
                  <a:schemeClr val="tx1"/>
                </a:solidFill>
              </a:rPr>
              <a:t>…)</a:t>
            </a:r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28CBC667-8AB9-4E06-92A4-BF9939F7BB4E}"/>
              </a:ext>
            </a:extLst>
          </p:cNvPr>
          <p:cNvGrpSpPr/>
          <p:nvPr/>
        </p:nvGrpSpPr>
        <p:grpSpPr>
          <a:xfrm>
            <a:off x="4742899" y="4601360"/>
            <a:ext cx="2859360" cy="1908000"/>
            <a:chOff x="3985577" y="4656412"/>
            <a:chExt cx="2859360" cy="1908000"/>
          </a:xfrm>
        </p:grpSpPr>
        <p:sp>
          <p:nvSpPr>
            <p:cNvPr id="35" name="Elaborazione 34">
              <a:extLst>
                <a:ext uri="{FF2B5EF4-FFF2-40B4-BE49-F238E27FC236}">
                  <a16:creationId xmlns:a16="http://schemas.microsoft.com/office/drawing/2014/main" id="{0F298166-601C-4AA1-9497-C17215D0B475}"/>
                </a:ext>
              </a:extLst>
            </p:cNvPr>
            <p:cNvSpPr/>
            <p:nvPr/>
          </p:nvSpPr>
          <p:spPr>
            <a:xfrm>
              <a:off x="3985577" y="4656412"/>
              <a:ext cx="2737327" cy="1908000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258ADFE8-232F-45F4-8CD8-53FF1BD7F0CC}"/>
                </a:ext>
              </a:extLst>
            </p:cNvPr>
            <p:cNvSpPr txBox="1"/>
            <p:nvPr/>
          </p:nvSpPr>
          <p:spPr>
            <a:xfrm>
              <a:off x="3985579" y="4737010"/>
              <a:ext cx="28593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/>
                <a:t>Journal </a:t>
              </a:r>
              <a:r>
                <a:rPr lang="it-IT" sz="1600" dirty="0" err="1"/>
                <a:t>application</a:t>
              </a:r>
              <a:r>
                <a:rPr lang="it-IT" sz="1600" dirty="0"/>
                <a:t>/</a:t>
              </a:r>
              <a:r>
                <a:rPr lang="it-IT" sz="1600" dirty="0" err="1"/>
                <a:t>foundation</a:t>
              </a:r>
              <a:endParaRPr lang="it-IT" sz="1600" dirty="0"/>
            </a:p>
          </p:txBody>
        </p:sp>
        <p:sp>
          <p:nvSpPr>
            <p:cNvPr id="33" name="Freccia a destra 32">
              <a:extLst>
                <a:ext uri="{FF2B5EF4-FFF2-40B4-BE49-F238E27FC236}">
                  <a16:creationId xmlns:a16="http://schemas.microsoft.com/office/drawing/2014/main" id="{945F95F5-28D8-44F3-845D-4A35A7453A7E}"/>
                </a:ext>
              </a:extLst>
            </p:cNvPr>
            <p:cNvSpPr/>
            <p:nvPr/>
          </p:nvSpPr>
          <p:spPr>
            <a:xfrm rot="5400000">
              <a:off x="5005896" y="5203715"/>
              <a:ext cx="696688" cy="66185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D3D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38E76E3B-0354-4B28-BA04-680FAA15597D}"/>
                </a:ext>
              </a:extLst>
            </p:cNvPr>
            <p:cNvSpPr txBox="1"/>
            <p:nvPr/>
          </p:nvSpPr>
          <p:spPr>
            <a:xfrm>
              <a:off x="4426405" y="6025416"/>
              <a:ext cx="19790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err="1"/>
                <a:t>starting</a:t>
              </a:r>
              <a:r>
                <a:rPr lang="it-IT" sz="1600" b="1" dirty="0"/>
                <a:t> </a:t>
              </a:r>
              <a:r>
                <a:rPr lang="it-IT" sz="1600" b="1" dirty="0" err="1"/>
                <a:t>quality</a:t>
              </a:r>
              <a:r>
                <a:rPr lang="it-IT" sz="1600" b="1" dirty="0"/>
                <a:t> </a:t>
              </a:r>
              <a:r>
                <a:rPr lang="it-IT" sz="1600" b="1" dirty="0" err="1"/>
                <a:t>level</a:t>
              </a:r>
              <a:r>
                <a:rPr lang="it-IT" sz="1600" b="1" dirty="0"/>
                <a:t> </a:t>
              </a:r>
            </a:p>
          </p:txBody>
        </p:sp>
      </p:grpSp>
      <p:sp>
        <p:nvSpPr>
          <p:cNvPr id="39" name="Nuvola 38">
            <a:extLst>
              <a:ext uri="{FF2B5EF4-FFF2-40B4-BE49-F238E27FC236}">
                <a16:creationId xmlns:a16="http://schemas.microsoft.com/office/drawing/2014/main" id="{16878DD0-5184-4E4D-827E-DE876C6346E7}"/>
              </a:ext>
            </a:extLst>
          </p:cNvPr>
          <p:cNvSpPr/>
          <p:nvPr/>
        </p:nvSpPr>
        <p:spPr>
          <a:xfrm>
            <a:off x="1722426" y="715624"/>
            <a:ext cx="2623151" cy="162839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Journal: new project or </a:t>
            </a:r>
            <a:r>
              <a:rPr lang="it-IT" sz="1600" dirty="0" err="1">
                <a:solidFill>
                  <a:schemeClr val="tx1"/>
                </a:solidFill>
              </a:rPr>
              <a:t>already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published</a:t>
            </a:r>
            <a:r>
              <a:rPr lang="it-IT" sz="1600" dirty="0">
                <a:solidFill>
                  <a:schemeClr val="tx1"/>
                </a:solidFill>
              </a:rPr>
              <a:t>?</a:t>
            </a:r>
            <a:endParaRPr lang="it-IT" sz="1600" i="1" dirty="0">
              <a:solidFill>
                <a:schemeClr val="tx1"/>
              </a:solidFill>
            </a:endParaRPr>
          </a:p>
        </p:txBody>
      </p:sp>
      <p:sp>
        <p:nvSpPr>
          <p:cNvPr id="15" name="Nuvola 14">
            <a:extLst>
              <a:ext uri="{FF2B5EF4-FFF2-40B4-BE49-F238E27FC236}">
                <a16:creationId xmlns:a16="http://schemas.microsoft.com/office/drawing/2014/main" id="{94499DBC-ABFC-4B00-8569-7BA748E07E65}"/>
              </a:ext>
            </a:extLst>
          </p:cNvPr>
          <p:cNvSpPr/>
          <p:nvPr/>
        </p:nvSpPr>
        <p:spPr>
          <a:xfrm>
            <a:off x="8979117" y="3926965"/>
            <a:ext cx="2391448" cy="162839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Help Desk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(</a:t>
            </a:r>
            <a:r>
              <a:rPr lang="it-IT" sz="1600" dirty="0" err="1">
                <a:solidFill>
                  <a:schemeClr val="tx1"/>
                </a:solidFill>
              </a:rPr>
              <a:t>daily</a:t>
            </a:r>
            <a:r>
              <a:rPr lang="it-IT" sz="1600" dirty="0">
                <a:solidFill>
                  <a:schemeClr val="tx1"/>
                </a:solidFill>
              </a:rPr>
              <a:t> and </a:t>
            </a:r>
            <a:r>
              <a:rPr lang="it-IT" sz="1600" dirty="0" err="1">
                <a:solidFill>
                  <a:schemeClr val="tx1"/>
                </a:solidFill>
              </a:rPr>
              <a:t>extraordinary</a:t>
            </a:r>
            <a:r>
              <a:rPr lang="it-IT" sz="16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2980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93D13E-EEB2-48F0-BDA9-EE4B2473F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Open Science updates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F31BF3-9636-441C-8C80-026E7F247ACA}"/>
              </a:ext>
            </a:extLst>
          </p:cNvPr>
          <p:cNvSpPr txBox="1"/>
          <p:nvPr/>
        </p:nvSpPr>
        <p:spPr>
          <a:xfrm>
            <a:off x="1190738" y="886282"/>
            <a:ext cx="3931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In order to </a:t>
            </a:r>
            <a:r>
              <a:rPr lang="it-IT" sz="1600" dirty="0" err="1"/>
              <a:t>implement</a:t>
            </a:r>
            <a:r>
              <a:rPr lang="it-IT" sz="1600" dirty="0"/>
              <a:t> the </a:t>
            </a:r>
            <a:r>
              <a:rPr lang="it-IT" sz="1600" b="1" dirty="0" err="1"/>
              <a:t>most</a:t>
            </a:r>
            <a:r>
              <a:rPr lang="it-IT" sz="1600" b="1" dirty="0"/>
              <a:t> </a:t>
            </a:r>
            <a:r>
              <a:rPr lang="it-IT" sz="1600" b="1" dirty="0" err="1"/>
              <a:t>recent</a:t>
            </a:r>
            <a:r>
              <a:rPr lang="it-IT" sz="1600" b="1" dirty="0"/>
              <a:t> </a:t>
            </a:r>
            <a:r>
              <a:rPr lang="it-IT" sz="1600" b="1" dirty="0" err="1"/>
              <a:t>developments</a:t>
            </a:r>
            <a:r>
              <a:rPr lang="it-IT" sz="1600" b="1" dirty="0"/>
              <a:t> in the Diamond </a:t>
            </a:r>
            <a:r>
              <a:rPr lang="it-IT" sz="1600" b="1" dirty="0" err="1"/>
              <a:t>scientific</a:t>
            </a:r>
            <a:r>
              <a:rPr lang="it-IT" sz="1600" b="1" dirty="0"/>
              <a:t> publishing</a:t>
            </a:r>
            <a:r>
              <a:rPr lang="it-IT" sz="1600" dirty="0"/>
              <a:t>, </a:t>
            </a:r>
            <a:r>
              <a:rPr lang="it-IT" sz="1600" dirty="0" err="1"/>
              <a:t>three</a:t>
            </a:r>
            <a:r>
              <a:rPr lang="it-IT" sz="1600" dirty="0"/>
              <a:t> </a:t>
            </a:r>
            <a:r>
              <a:rPr lang="it-IT" sz="1600" dirty="0" err="1"/>
              <a:t>phases</a:t>
            </a:r>
            <a:r>
              <a:rPr lang="it-IT" sz="1600" dirty="0"/>
              <a:t> are </a:t>
            </a:r>
            <a:r>
              <a:rPr lang="it-IT" sz="1600" dirty="0" err="1"/>
              <a:t>needed</a:t>
            </a:r>
            <a:r>
              <a:rPr lang="it-IT" sz="1600" dirty="0"/>
              <a:t>: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85E677-1E5E-47BA-A4DA-1499986F6EC9}"/>
              </a:ext>
            </a:extLst>
          </p:cNvPr>
          <p:cNvSpPr txBox="1"/>
          <p:nvPr/>
        </p:nvSpPr>
        <p:spPr>
          <a:xfrm>
            <a:off x="1588447" y="2142252"/>
            <a:ext cx="43148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9900"/>
                </a:solidFill>
              </a:rPr>
              <a:t>LEARN</a:t>
            </a:r>
          </a:p>
          <a:p>
            <a:r>
              <a:rPr lang="it-IT" sz="1600" dirty="0" err="1"/>
              <a:t>Being</a:t>
            </a:r>
            <a:r>
              <a:rPr lang="it-IT" sz="1600" dirty="0"/>
              <a:t> </a:t>
            </a:r>
            <a:r>
              <a:rPr lang="it-IT" sz="1600" dirty="0" err="1"/>
              <a:t>updated</a:t>
            </a:r>
            <a:r>
              <a:rPr lang="it-IT" sz="1600" dirty="0"/>
              <a:t> on the </a:t>
            </a:r>
            <a:r>
              <a:rPr lang="it-IT" sz="1600" b="1" dirty="0"/>
              <a:t>last best </a:t>
            </a:r>
            <a:r>
              <a:rPr lang="it-IT" sz="1600" b="1" dirty="0" err="1"/>
              <a:t>practices</a:t>
            </a:r>
            <a:r>
              <a:rPr lang="it-IT" sz="1600" b="1" dirty="0"/>
              <a:t> </a:t>
            </a:r>
            <a:r>
              <a:rPr lang="it-IT" sz="1600" dirty="0"/>
              <a:t>and </a:t>
            </a:r>
            <a:r>
              <a:rPr lang="it-IT" sz="1600" dirty="0" err="1"/>
              <a:t>solutions</a:t>
            </a:r>
            <a:r>
              <a:rPr lang="it-IT" sz="1600" dirty="0"/>
              <a:t> from the community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4CE1AA-F096-4D74-9932-869A6A1B7583}"/>
              </a:ext>
            </a:extLst>
          </p:cNvPr>
          <p:cNvSpPr txBox="1"/>
          <p:nvPr/>
        </p:nvSpPr>
        <p:spPr>
          <a:xfrm>
            <a:off x="1588449" y="3428999"/>
            <a:ext cx="4314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92D050"/>
                </a:solidFill>
              </a:rPr>
              <a:t>CHOOSE &amp; TRY</a:t>
            </a:r>
          </a:p>
          <a:p>
            <a:r>
              <a:rPr lang="it-IT" sz="1600" dirty="0" err="1"/>
              <a:t>Within</a:t>
            </a:r>
            <a:r>
              <a:rPr lang="it-IT" sz="1600" dirty="0"/>
              <a:t> the wide range of </a:t>
            </a:r>
            <a:r>
              <a:rPr lang="it-IT" sz="1600" dirty="0" err="1"/>
              <a:t>possible</a:t>
            </a:r>
            <a:r>
              <a:rPr lang="it-IT" sz="1600" dirty="0"/>
              <a:t> </a:t>
            </a:r>
            <a:r>
              <a:rPr lang="it-IT" sz="1600" dirty="0" err="1"/>
              <a:t>implementations</a:t>
            </a:r>
            <a:r>
              <a:rPr lang="it-IT" sz="1600" dirty="0"/>
              <a:t>, </a:t>
            </a:r>
            <a:r>
              <a:rPr lang="it-IT" sz="1600" b="1" dirty="0"/>
              <a:t>some are </a:t>
            </a:r>
            <a:r>
              <a:rPr lang="it-IT" sz="1600" b="1" dirty="0" err="1"/>
              <a:t>essential</a:t>
            </a:r>
            <a:r>
              <a:rPr lang="it-IT" sz="1600" dirty="0"/>
              <a:t>, </a:t>
            </a:r>
            <a:r>
              <a:rPr lang="it-IT" sz="1600" b="1" dirty="0" err="1"/>
              <a:t>others</a:t>
            </a:r>
            <a:r>
              <a:rPr lang="it-IT" sz="1600" b="1" dirty="0"/>
              <a:t> are </a:t>
            </a:r>
            <a:r>
              <a:rPr lang="it-IT" sz="1600" b="1" dirty="0" err="1"/>
              <a:t>easier</a:t>
            </a:r>
            <a:r>
              <a:rPr lang="it-IT" sz="1600" b="1" dirty="0"/>
              <a:t> </a:t>
            </a:r>
            <a:r>
              <a:rPr lang="it-IT" sz="1600" dirty="0"/>
              <a:t>to </a:t>
            </a:r>
            <a:r>
              <a:rPr lang="it-IT" sz="1600" dirty="0" err="1"/>
              <a:t>adopt</a:t>
            </a:r>
            <a:endParaRPr lang="it-IT" sz="1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F2EAB6-C187-4E82-8136-00ECA4AA9C66}"/>
              </a:ext>
            </a:extLst>
          </p:cNvPr>
          <p:cNvSpPr txBox="1"/>
          <p:nvPr/>
        </p:nvSpPr>
        <p:spPr>
          <a:xfrm>
            <a:off x="1588447" y="4768218"/>
            <a:ext cx="43957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D3D72"/>
                </a:solidFill>
              </a:rPr>
              <a:t>INFORM</a:t>
            </a:r>
          </a:p>
          <a:p>
            <a:r>
              <a:rPr lang="it-IT" sz="1600" b="1" dirty="0" err="1"/>
              <a:t>Communicating</a:t>
            </a:r>
            <a:r>
              <a:rPr lang="it-IT" sz="1600" b="1" dirty="0"/>
              <a:t> to the boards the </a:t>
            </a:r>
            <a:r>
              <a:rPr lang="it-IT" sz="1600" b="1" dirty="0" err="1"/>
              <a:t>need</a:t>
            </a:r>
            <a:r>
              <a:rPr lang="it-IT" sz="1600" b="1" dirty="0"/>
              <a:t> to </a:t>
            </a:r>
            <a:r>
              <a:rPr lang="it-IT" sz="1600" b="1" dirty="0" err="1"/>
              <a:t>change</a:t>
            </a:r>
            <a:r>
              <a:rPr lang="it-IT" sz="1600" b="1" dirty="0"/>
              <a:t> </a:t>
            </a:r>
            <a:r>
              <a:rPr lang="it-IT" sz="1600" dirty="0" err="1"/>
              <a:t>their</a:t>
            </a:r>
            <a:r>
              <a:rPr lang="it-IT" sz="1600" dirty="0"/>
              <a:t> workflow, </a:t>
            </a:r>
            <a:r>
              <a:rPr lang="it-IT" sz="1600" dirty="0" err="1"/>
              <a:t>why</a:t>
            </a:r>
            <a:r>
              <a:rPr lang="it-IT" sz="1600" dirty="0"/>
              <a:t> and </a:t>
            </a:r>
            <a:r>
              <a:rPr lang="it-IT" sz="1600" dirty="0" err="1"/>
              <a:t>how</a:t>
            </a:r>
            <a:r>
              <a:rPr lang="it-IT" sz="1600" dirty="0"/>
              <a:t>, </a:t>
            </a:r>
            <a:r>
              <a:rPr lang="it-IT" sz="1600" dirty="0" err="1"/>
              <a:t>showing</a:t>
            </a:r>
            <a:r>
              <a:rPr lang="it-IT" sz="1600" dirty="0"/>
              <a:t> the </a:t>
            </a:r>
            <a:r>
              <a:rPr lang="it-IT" sz="1600" dirty="0" err="1"/>
              <a:t>pros</a:t>
            </a:r>
            <a:endParaRPr lang="it-IT" sz="1600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9FCEDFE9-352B-4E7C-A61F-E88663D941D7}"/>
              </a:ext>
            </a:extLst>
          </p:cNvPr>
          <p:cNvCxnSpPr/>
          <p:nvPr/>
        </p:nvCxnSpPr>
        <p:spPr>
          <a:xfrm>
            <a:off x="6096000" y="1254034"/>
            <a:ext cx="0" cy="505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o 9">
            <a:extLst>
              <a:ext uri="{FF2B5EF4-FFF2-40B4-BE49-F238E27FC236}">
                <a16:creationId xmlns:a16="http://schemas.microsoft.com/office/drawing/2014/main" id="{E07958D5-52F5-4622-B405-B083F2D05DBF}"/>
              </a:ext>
            </a:extLst>
          </p:cNvPr>
          <p:cNvGrpSpPr/>
          <p:nvPr/>
        </p:nvGrpSpPr>
        <p:grpSpPr>
          <a:xfrm>
            <a:off x="6949440" y="947073"/>
            <a:ext cx="4453192" cy="1852200"/>
            <a:chOff x="6949440" y="947073"/>
            <a:chExt cx="4453192" cy="1852200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3F564C2C-CB98-4BCD-9AE3-EB7455BD47E5}"/>
                </a:ext>
              </a:extLst>
            </p:cNvPr>
            <p:cNvSpPr txBox="1"/>
            <p:nvPr/>
          </p:nvSpPr>
          <p:spPr>
            <a:xfrm>
              <a:off x="9035628" y="2460719"/>
              <a:ext cx="12888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/>
                <a:t>A case study</a:t>
              </a:r>
            </a:p>
          </p:txBody>
        </p:sp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B52EFA85-A2C7-46A5-92AD-CDC507247D7C}"/>
                </a:ext>
              </a:extLst>
            </p:cNvPr>
            <p:cNvGrpSpPr/>
            <p:nvPr/>
          </p:nvGrpSpPr>
          <p:grpSpPr>
            <a:xfrm>
              <a:off x="6949440" y="947073"/>
              <a:ext cx="4453192" cy="1308894"/>
              <a:chOff x="6949440" y="947073"/>
              <a:chExt cx="4453192" cy="1308894"/>
            </a:xfrm>
          </p:grpSpPr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D67702B0-F1D5-4B81-828F-B429AC8062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9440" y="947073"/>
                <a:ext cx="2730623" cy="1308894"/>
              </a:xfrm>
              <a:prstGeom prst="rect">
                <a:avLst/>
              </a:prstGeom>
            </p:spPr>
          </p:pic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8F48CCDE-2E70-4838-ADAF-4BD6BE3069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395" y="1095604"/>
                <a:ext cx="1427237" cy="1075645"/>
              </a:xfrm>
              <a:prstGeom prst="rect">
                <a:avLst/>
              </a:prstGeom>
            </p:spPr>
          </p:pic>
        </p:grp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AAFD7DA-E9C1-4A8C-BDB5-CCCB0A172B00}"/>
              </a:ext>
            </a:extLst>
          </p:cNvPr>
          <p:cNvSpPr txBox="1"/>
          <p:nvPr/>
        </p:nvSpPr>
        <p:spPr>
          <a:xfrm>
            <a:off x="6627225" y="3004026"/>
            <a:ext cx="5259976" cy="296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 err="1"/>
              <a:t>September</a:t>
            </a:r>
            <a:r>
              <a:rPr lang="it-IT" sz="1400" dirty="0"/>
              <a:t> 2024: DOAS 1.2 Version out and MUP Self-</a:t>
            </a:r>
            <a:r>
              <a:rPr lang="it-IT" sz="1400" dirty="0" err="1"/>
              <a:t>Assessment</a:t>
            </a:r>
            <a:endParaRPr lang="it-IT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 err="1"/>
              <a:t>October</a:t>
            </a:r>
            <a:r>
              <a:rPr lang="it-IT" sz="1400" dirty="0"/>
              <a:t>-November: Study of </a:t>
            </a:r>
            <a:r>
              <a:rPr lang="it-IT" sz="1400" dirty="0" err="1"/>
              <a:t>possible</a:t>
            </a:r>
            <a:r>
              <a:rPr lang="it-IT" sz="1400" dirty="0"/>
              <a:t> DOAS </a:t>
            </a:r>
            <a:r>
              <a:rPr lang="it-IT" sz="1400" dirty="0" err="1"/>
              <a:t>criteria</a:t>
            </a:r>
            <a:r>
              <a:rPr lang="it-IT" sz="1400" dirty="0"/>
              <a:t> </a:t>
            </a:r>
            <a:r>
              <a:rPr lang="it-IT" sz="1400" dirty="0" err="1"/>
              <a:t>implementation</a:t>
            </a:r>
            <a:r>
              <a:rPr lang="it-IT" sz="1400" dirty="0"/>
              <a:t>, </a:t>
            </a:r>
            <a:r>
              <a:rPr lang="it-IT" sz="1400" dirty="0" err="1"/>
              <a:t>focusing</a:t>
            </a:r>
            <a:r>
              <a:rPr lang="it-IT" sz="1400" dirty="0"/>
              <a:t> on </a:t>
            </a:r>
            <a:r>
              <a:rPr lang="it-IT" sz="1400" dirty="0" err="1"/>
              <a:t>our</a:t>
            </a:r>
            <a:r>
              <a:rPr lang="it-IT" sz="1400" dirty="0"/>
              <a:t> </a:t>
            </a:r>
            <a:r>
              <a:rPr lang="it-IT" sz="1400" dirty="0" err="1"/>
              <a:t>weak</a:t>
            </a:r>
            <a:r>
              <a:rPr lang="it-IT" sz="1400" dirty="0"/>
              <a:t> spots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November: Meeting with </a:t>
            </a:r>
            <a:r>
              <a:rPr lang="it-IT" sz="1400" dirty="0" err="1"/>
              <a:t>all</a:t>
            </a:r>
            <a:r>
              <a:rPr lang="it-IT" sz="1400" dirty="0"/>
              <a:t> the boards, </a:t>
            </a:r>
            <a:r>
              <a:rPr lang="it-IT" sz="1400" dirty="0" err="1"/>
              <a:t>providing</a:t>
            </a:r>
            <a:r>
              <a:rPr lang="it-IT" sz="1400" dirty="0"/>
              <a:t> </a:t>
            </a:r>
            <a:r>
              <a:rPr lang="it-IT" sz="1400" dirty="0" err="1"/>
              <a:t>solutions</a:t>
            </a:r>
            <a:r>
              <a:rPr lang="it-IT" sz="1400" dirty="0"/>
              <a:t> on </a:t>
            </a:r>
            <a:r>
              <a:rPr lang="it-IT" sz="1400" dirty="0" err="1"/>
              <a:t>our</a:t>
            </a:r>
            <a:r>
              <a:rPr lang="it-IT" sz="1400" dirty="0"/>
              <a:t> end, </a:t>
            </a:r>
            <a:r>
              <a:rPr lang="it-IT" sz="1400" dirty="0" err="1"/>
              <a:t>asking</a:t>
            </a:r>
            <a:r>
              <a:rPr lang="it-IT" sz="1400" dirty="0"/>
              <a:t> </a:t>
            </a:r>
            <a:r>
              <a:rPr lang="it-IT" sz="1400" dirty="0" err="1"/>
              <a:t>them</a:t>
            </a:r>
            <a:r>
              <a:rPr lang="it-IT" sz="1400" dirty="0"/>
              <a:t> for </a:t>
            </a:r>
            <a:r>
              <a:rPr lang="it-IT" sz="1400" dirty="0" err="1"/>
              <a:t>changes</a:t>
            </a:r>
            <a:r>
              <a:rPr lang="it-IT" sz="1400" dirty="0"/>
              <a:t>, </a:t>
            </a:r>
            <a:r>
              <a:rPr lang="it-IT" sz="1400" dirty="0" err="1"/>
              <a:t>discussion</a:t>
            </a:r>
            <a:r>
              <a:rPr lang="it-IT" sz="1400" dirty="0"/>
              <a:t> on </a:t>
            </a:r>
            <a:r>
              <a:rPr lang="it-IT" sz="1400" dirty="0" err="1"/>
              <a:t>themes</a:t>
            </a:r>
            <a:endParaRPr lang="it-IT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 err="1"/>
              <a:t>June</a:t>
            </a:r>
            <a:r>
              <a:rPr lang="it-IT" sz="1400" dirty="0"/>
              <a:t> 2025:  Second MUP Self-</a:t>
            </a:r>
            <a:r>
              <a:rPr lang="it-IT" sz="1400" dirty="0" err="1"/>
              <a:t>Assessment</a:t>
            </a:r>
            <a:r>
              <a:rPr lang="it-IT" sz="1400" dirty="0"/>
              <a:t> and new meeting, </a:t>
            </a:r>
            <a:r>
              <a:rPr lang="it-IT" sz="1400" dirty="0" err="1"/>
              <a:t>discussing</a:t>
            </a:r>
            <a:r>
              <a:rPr lang="it-IT" sz="1400" dirty="0"/>
              <a:t> </a:t>
            </a:r>
            <a:r>
              <a:rPr lang="it-IT" sz="1400" dirty="0" err="1"/>
              <a:t>other</a:t>
            </a:r>
            <a:r>
              <a:rPr lang="it-IT" sz="1400" dirty="0"/>
              <a:t> new </a:t>
            </a:r>
            <a:r>
              <a:rPr lang="it-IT" sz="1400" dirty="0" err="1"/>
              <a:t>criteria</a:t>
            </a:r>
            <a:r>
              <a:rPr lang="it-IT" sz="1400" dirty="0"/>
              <a:t> to </a:t>
            </a:r>
            <a:r>
              <a:rPr lang="it-IT" sz="1400" dirty="0" err="1"/>
              <a:t>add</a:t>
            </a:r>
            <a:endParaRPr lang="it-IT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 err="1"/>
              <a:t>Autumn</a:t>
            </a:r>
            <a:r>
              <a:rPr lang="it-IT" sz="1400" dirty="0"/>
              <a:t> 2025: Monitoring </a:t>
            </a:r>
            <a:r>
              <a:rPr lang="it-IT" sz="1400" dirty="0" err="1"/>
              <a:t>phase</a:t>
            </a:r>
            <a:r>
              <a:rPr lang="it-IT" sz="1400" dirty="0"/>
              <a:t>: Are </a:t>
            </a:r>
            <a:r>
              <a:rPr lang="it-IT" sz="1400" dirty="0" err="1"/>
              <a:t>they</a:t>
            </a:r>
            <a:r>
              <a:rPr lang="it-IT" sz="1400" dirty="0"/>
              <a:t> </a:t>
            </a:r>
            <a:r>
              <a:rPr lang="it-IT" sz="1400" dirty="0" err="1"/>
              <a:t>compliant</a:t>
            </a:r>
            <a:r>
              <a:rPr lang="it-IT" sz="1400" dirty="0"/>
              <a:t> to the new standard? </a:t>
            </a:r>
            <a:r>
              <a:rPr lang="it-IT" sz="1400" dirty="0" err="1"/>
              <a:t>If</a:t>
            </a:r>
            <a:r>
              <a:rPr lang="it-IT" sz="1400" dirty="0"/>
              <a:t> </a:t>
            </a:r>
            <a:r>
              <a:rPr lang="it-IT" sz="1400" dirty="0" err="1"/>
              <a:t>not</a:t>
            </a:r>
            <a:r>
              <a:rPr lang="it-IT" sz="1400" dirty="0"/>
              <a:t>, </a:t>
            </a:r>
            <a:r>
              <a:rPr lang="it-IT" sz="1400" dirty="0" err="1"/>
              <a:t>how</a:t>
            </a:r>
            <a:r>
              <a:rPr lang="it-IT" sz="1400" dirty="0"/>
              <a:t> to?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9FF1119-09B3-4108-B71D-25C2917081DD}"/>
              </a:ext>
            </a:extLst>
          </p:cNvPr>
          <p:cNvSpPr txBox="1"/>
          <p:nvPr/>
        </p:nvSpPr>
        <p:spPr>
          <a:xfrm>
            <a:off x="8223217" y="6120340"/>
            <a:ext cx="2913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4"/>
              </a:rPr>
              <a:t>The Diamond OA Standard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3082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D52CF2-7240-4E08-9188-F5681339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Quality </a:t>
            </a:r>
            <a:r>
              <a:rPr lang="it-IT" dirty="0" err="1"/>
              <a:t>assurance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AA7E27-F8C2-454E-897D-84FF405D9DB8}"/>
              </a:ext>
            </a:extLst>
          </p:cNvPr>
          <p:cNvSpPr txBox="1"/>
          <p:nvPr/>
        </p:nvSpPr>
        <p:spPr>
          <a:xfrm>
            <a:off x="1223067" y="867041"/>
            <a:ext cx="4951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As</a:t>
            </a:r>
            <a:r>
              <a:rPr lang="it-IT" sz="1600" dirty="0"/>
              <a:t> </a:t>
            </a:r>
            <a:r>
              <a:rPr lang="it-IT" sz="1600" dirty="0" err="1"/>
              <a:t>previously</a:t>
            </a:r>
            <a:r>
              <a:rPr lang="it-IT" sz="1600" dirty="0"/>
              <a:t> </a:t>
            </a:r>
            <a:r>
              <a:rPr lang="it-IT" sz="1600" dirty="0" err="1"/>
              <a:t>mentioned</a:t>
            </a:r>
            <a:r>
              <a:rPr lang="it-IT" sz="1600" dirty="0"/>
              <a:t>, the University Press </a:t>
            </a:r>
            <a:r>
              <a:rPr lang="it-IT" sz="1600" dirty="0" err="1"/>
              <a:t>provides</a:t>
            </a:r>
            <a:r>
              <a:rPr lang="it-IT" sz="1600" dirty="0"/>
              <a:t> </a:t>
            </a:r>
            <a:r>
              <a:rPr lang="it-IT" sz="1600" b="1" dirty="0"/>
              <a:t>tools and </a:t>
            </a:r>
            <a:r>
              <a:rPr lang="it-IT" sz="1600" b="1" dirty="0" err="1"/>
              <a:t>guidelines</a:t>
            </a:r>
            <a:r>
              <a:rPr lang="it-IT" sz="1600" b="1" dirty="0"/>
              <a:t> to </a:t>
            </a:r>
            <a:r>
              <a:rPr lang="it-IT" sz="1600" b="1" dirty="0" err="1"/>
              <a:t>promote</a:t>
            </a:r>
            <a:r>
              <a:rPr lang="it-IT" sz="1600" b="1" dirty="0"/>
              <a:t> </a:t>
            </a:r>
            <a:r>
              <a:rPr lang="it-IT" sz="1600" b="1" dirty="0" err="1"/>
              <a:t>transparency</a:t>
            </a:r>
            <a:r>
              <a:rPr lang="it-IT" sz="1600" b="1" dirty="0"/>
              <a:t> and </a:t>
            </a:r>
            <a:r>
              <a:rPr lang="it-IT" sz="1600" b="1" dirty="0" err="1"/>
              <a:t>editorial</a:t>
            </a:r>
            <a:r>
              <a:rPr lang="it-IT" sz="1600" b="1" dirty="0"/>
              <a:t> </a:t>
            </a:r>
            <a:r>
              <a:rPr lang="it-IT" sz="1600" b="1" dirty="0" err="1"/>
              <a:t>quality</a:t>
            </a:r>
            <a:r>
              <a:rPr lang="it-IT" sz="1600" b="1" dirty="0"/>
              <a:t> </a:t>
            </a:r>
            <a:r>
              <a:rPr lang="it-IT" sz="1600" dirty="0"/>
              <a:t>in a Diamond Open Access </a:t>
            </a:r>
            <a:r>
              <a:rPr lang="it-IT" sz="1600" dirty="0" err="1"/>
              <a:t>environment</a:t>
            </a:r>
            <a:r>
              <a:rPr lang="it-IT" sz="1600" dirty="0"/>
              <a:t>, </a:t>
            </a:r>
            <a:r>
              <a:rPr lang="it-IT" sz="1600" dirty="0" err="1"/>
              <a:t>while</a:t>
            </a:r>
            <a:r>
              <a:rPr lang="it-IT" sz="1600" dirty="0"/>
              <a:t> </a:t>
            </a:r>
            <a:r>
              <a:rPr lang="it-IT" sz="1600" dirty="0" err="1"/>
              <a:t>safeguarding</a:t>
            </a:r>
            <a:r>
              <a:rPr lang="it-IT" sz="1600" dirty="0"/>
              <a:t> </a:t>
            </a:r>
            <a:r>
              <a:rPr lang="it-IT" sz="1600" dirty="0" err="1"/>
              <a:t>editorial</a:t>
            </a:r>
            <a:r>
              <a:rPr lang="it-IT" sz="1600" dirty="0"/>
              <a:t> </a:t>
            </a:r>
            <a:r>
              <a:rPr lang="it-IT" sz="1600" dirty="0" err="1"/>
              <a:t>independence</a:t>
            </a:r>
            <a:endParaRPr lang="it-IT" sz="16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584711-D76C-45F6-BDD6-201477F13035}"/>
              </a:ext>
            </a:extLst>
          </p:cNvPr>
          <p:cNvSpPr txBox="1"/>
          <p:nvPr/>
        </p:nvSpPr>
        <p:spPr>
          <a:xfrm>
            <a:off x="1223067" y="2268486"/>
            <a:ext cx="4872933" cy="342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FF9900"/>
                </a:solidFill>
              </a:rPr>
              <a:t>TOOLS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600" b="1" dirty="0"/>
              <a:t>plugins in OJS</a:t>
            </a:r>
            <a:r>
              <a:rPr lang="it-IT" sz="1600" dirty="0"/>
              <a:t>, native or </a:t>
            </a:r>
            <a:r>
              <a:rPr lang="it-IT" sz="1600" dirty="0" err="1"/>
              <a:t>developed</a:t>
            </a:r>
            <a:r>
              <a:rPr lang="it-IT" sz="1600" dirty="0"/>
              <a:t> by the community, </a:t>
            </a:r>
            <a:r>
              <a:rPr lang="it-IT" sz="1600" dirty="0" err="1"/>
              <a:t>enabled</a:t>
            </a:r>
            <a:r>
              <a:rPr lang="it-IT" sz="1600" dirty="0"/>
              <a:t> on default: funding (</a:t>
            </a:r>
            <a:r>
              <a:rPr lang="it-IT" sz="1600" dirty="0" err="1"/>
              <a:t>based</a:t>
            </a:r>
            <a:r>
              <a:rPr lang="it-IT" sz="1600" dirty="0"/>
              <a:t> on </a:t>
            </a:r>
            <a:r>
              <a:rPr lang="it-IT" sz="1600" dirty="0" err="1"/>
              <a:t>Crossref</a:t>
            </a:r>
            <a:r>
              <a:rPr lang="it-IT" sz="1600" dirty="0"/>
              <a:t> </a:t>
            </a:r>
            <a:r>
              <a:rPr lang="it-IT" sz="1600" dirty="0" err="1"/>
              <a:t>Funder</a:t>
            </a:r>
            <a:r>
              <a:rPr lang="it-IT" sz="1600" dirty="0"/>
              <a:t> </a:t>
            </a:r>
            <a:r>
              <a:rPr lang="it-IT" sz="1600" dirty="0" err="1"/>
              <a:t>Registry</a:t>
            </a:r>
            <a:r>
              <a:rPr lang="it-IT" sz="1600" dirty="0"/>
              <a:t>), ORCID, ROR, </a:t>
            </a:r>
            <a:r>
              <a:rPr lang="it-IT" sz="1600" dirty="0" err="1"/>
              <a:t>dates</a:t>
            </a:r>
            <a:r>
              <a:rPr lang="it-IT" sz="1600" dirty="0"/>
              <a:t>, etc.;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600" b="1" dirty="0" err="1">
                <a:hlinkClick r:id="rId2"/>
              </a:rPr>
              <a:t>iThenticate</a:t>
            </a:r>
            <a:r>
              <a:rPr lang="it-IT" sz="1600" b="1" dirty="0"/>
              <a:t> </a:t>
            </a:r>
            <a:r>
              <a:rPr lang="it-IT" sz="1600" dirty="0" err="1"/>
              <a:t>recommendation</a:t>
            </a:r>
            <a:r>
              <a:rPr lang="it-IT" sz="1600" dirty="0"/>
              <a:t> and support;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600" b="1" dirty="0">
                <a:hlinkClick r:id="rId3"/>
              </a:rPr>
              <a:t>Dataverse</a:t>
            </a:r>
            <a:r>
              <a:rPr lang="it-IT" sz="1600" dirty="0"/>
              <a:t> (</a:t>
            </a:r>
            <a:r>
              <a:rPr lang="it-IT" sz="1600" dirty="0" err="1"/>
              <a:t>research</a:t>
            </a:r>
            <a:r>
              <a:rPr lang="it-IT" sz="1600" dirty="0"/>
              <a:t> data repository of the University of Milan ) </a:t>
            </a:r>
            <a:r>
              <a:rPr lang="it-IT" sz="1600" dirty="0" err="1"/>
              <a:t>guidelines</a:t>
            </a:r>
            <a:r>
              <a:rPr lang="it-IT" sz="1600" dirty="0"/>
              <a:t> and support;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600" b="1" dirty="0" err="1"/>
              <a:t>Matomo</a:t>
            </a:r>
            <a:r>
              <a:rPr lang="it-IT" sz="1600" dirty="0"/>
              <a:t> to track website </a:t>
            </a:r>
            <a:r>
              <a:rPr lang="it-IT" sz="1600" dirty="0" err="1"/>
              <a:t>statistics</a:t>
            </a:r>
            <a:endParaRPr lang="it-IT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600" dirty="0"/>
              <a:t>University Press </a:t>
            </a:r>
            <a:r>
              <a:rPr lang="it-IT" sz="1600" b="1" dirty="0" err="1">
                <a:hlinkClick r:id="rId4"/>
              </a:rPr>
              <a:t>Zenodo</a:t>
            </a:r>
            <a:r>
              <a:rPr lang="it-IT" sz="1600" dirty="0"/>
              <a:t> to </a:t>
            </a:r>
            <a:r>
              <a:rPr lang="it-IT" sz="1600" dirty="0" err="1"/>
              <a:t>publish</a:t>
            </a:r>
            <a:r>
              <a:rPr lang="it-IT" sz="1600" dirty="0"/>
              <a:t> preprints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125FBD6-5E16-4ACD-B176-90D233A8D7F0}"/>
              </a:ext>
            </a:extLst>
          </p:cNvPr>
          <p:cNvSpPr txBox="1"/>
          <p:nvPr/>
        </p:nvSpPr>
        <p:spPr>
          <a:xfrm>
            <a:off x="6609146" y="1120248"/>
            <a:ext cx="4872933" cy="4532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A6CE39"/>
                </a:solidFill>
              </a:rPr>
              <a:t>INFO&amp;POLICIES UPDATES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600" b="1" dirty="0"/>
              <a:t>Desk </a:t>
            </a:r>
            <a:r>
              <a:rPr lang="it-IT" sz="1600" b="1" dirty="0" err="1"/>
              <a:t>rejection</a:t>
            </a:r>
            <a:r>
              <a:rPr lang="it-IT" sz="1600" b="1" dirty="0"/>
              <a:t>, </a:t>
            </a:r>
            <a:r>
              <a:rPr lang="it-IT" sz="1600" b="1" dirty="0" err="1"/>
              <a:t>retraction</a:t>
            </a:r>
            <a:r>
              <a:rPr lang="it-IT" sz="1600" b="1" dirty="0"/>
              <a:t> and </a:t>
            </a:r>
            <a:r>
              <a:rPr lang="it-IT" sz="1600" b="1" dirty="0" err="1"/>
              <a:t>erratum</a:t>
            </a:r>
            <a:r>
              <a:rPr lang="it-IT" sz="1600" b="1" dirty="0"/>
              <a:t> </a:t>
            </a:r>
            <a:r>
              <a:rPr lang="it-IT" sz="1600" dirty="0" err="1"/>
              <a:t>procedures</a:t>
            </a:r>
            <a:r>
              <a:rPr lang="it-IT" sz="1600" dirty="0"/>
              <a:t> (</a:t>
            </a:r>
            <a:r>
              <a:rPr lang="it-IT" sz="1600" dirty="0" err="1"/>
              <a:t>aligning</a:t>
            </a:r>
            <a:r>
              <a:rPr lang="it-IT" sz="1600" dirty="0"/>
              <a:t> with </a:t>
            </a:r>
            <a:r>
              <a:rPr lang="it-IT" sz="1600" dirty="0">
                <a:hlinkClick r:id="rId5"/>
              </a:rPr>
              <a:t>COPE </a:t>
            </a:r>
            <a:r>
              <a:rPr lang="it-IT" sz="1600" dirty="0" err="1">
                <a:hlinkClick r:id="rId5"/>
              </a:rPr>
              <a:t>guidelines</a:t>
            </a:r>
            <a:r>
              <a:rPr lang="it-IT" sz="1600" dirty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600" b="1" dirty="0"/>
              <a:t>Data </a:t>
            </a:r>
            <a:r>
              <a:rPr lang="it-IT" sz="1600" b="1" dirty="0" err="1"/>
              <a:t>availability</a:t>
            </a:r>
            <a:r>
              <a:rPr lang="it-IT" sz="1600" b="1" dirty="0"/>
              <a:t> </a:t>
            </a:r>
            <a:r>
              <a:rPr lang="it-IT" sz="1600" b="1" dirty="0" err="1"/>
              <a:t>statements</a:t>
            </a:r>
            <a:endParaRPr lang="it-IT" sz="1600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600" b="1" dirty="0"/>
              <a:t>Copyright</a:t>
            </a:r>
            <a:r>
              <a:rPr lang="it-IT" sz="1600" dirty="0"/>
              <a:t> policies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600" dirty="0"/>
              <a:t>Disclosure policies on </a:t>
            </a:r>
            <a:r>
              <a:rPr lang="it-IT" sz="1600" b="1" dirty="0"/>
              <a:t>AI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600" b="1" dirty="0"/>
              <a:t>Preprint and </a:t>
            </a:r>
            <a:r>
              <a:rPr lang="it-IT" sz="1600" b="1" dirty="0" err="1"/>
              <a:t>postprint</a:t>
            </a:r>
            <a:r>
              <a:rPr lang="it-IT" sz="1600" b="1" dirty="0"/>
              <a:t> </a:t>
            </a:r>
            <a:r>
              <a:rPr lang="it-IT" sz="1600" dirty="0"/>
              <a:t>policies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600" dirty="0" err="1"/>
              <a:t>Acceptance</a:t>
            </a:r>
            <a:r>
              <a:rPr lang="it-IT" sz="1600" dirty="0"/>
              <a:t> and peer review </a:t>
            </a:r>
            <a:r>
              <a:rPr lang="it-IT" sz="1600" b="1" dirty="0" err="1"/>
              <a:t>expected</a:t>
            </a:r>
            <a:r>
              <a:rPr lang="it-IT" sz="1600" b="1" dirty="0"/>
              <a:t> time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600" b="1" dirty="0" err="1"/>
              <a:t>Editorial</a:t>
            </a:r>
            <a:r>
              <a:rPr lang="it-IT" sz="1600" b="1" dirty="0"/>
              <a:t> committees </a:t>
            </a:r>
            <a:r>
              <a:rPr lang="it-IT" sz="1600" dirty="0" err="1"/>
              <a:t>composition</a:t>
            </a:r>
            <a:r>
              <a:rPr lang="it-IT" sz="1600" b="1" dirty="0"/>
              <a:t> </a:t>
            </a:r>
            <a:r>
              <a:rPr lang="it-IT" sz="1600" dirty="0"/>
              <a:t>and tenure </a:t>
            </a:r>
            <a:r>
              <a:rPr lang="it-IT" sz="1600" dirty="0" err="1"/>
              <a:t>procedures</a:t>
            </a:r>
            <a:endParaRPr lang="it-IT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600" b="1" dirty="0"/>
              <a:t>DEI </a:t>
            </a:r>
            <a:r>
              <a:rPr lang="it-IT" sz="1600" b="1" dirty="0" err="1"/>
              <a:t>principles</a:t>
            </a:r>
            <a:r>
              <a:rPr lang="it-IT" sz="1600" b="1" dirty="0"/>
              <a:t> </a:t>
            </a:r>
            <a:r>
              <a:rPr lang="it-IT" sz="1600" dirty="0"/>
              <a:t>compliance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600" b="1" dirty="0" err="1"/>
              <a:t>Multilingualism</a:t>
            </a:r>
            <a:endParaRPr lang="it-IT" sz="16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C892E-B248-4B93-A25D-9017F55EE158}"/>
              </a:ext>
            </a:extLst>
          </p:cNvPr>
          <p:cNvSpPr txBox="1"/>
          <p:nvPr/>
        </p:nvSpPr>
        <p:spPr>
          <a:xfrm>
            <a:off x="4623491" y="5990959"/>
            <a:ext cx="7216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/>
              <a:t>But</a:t>
            </a:r>
            <a:r>
              <a:rPr lang="it-IT" sz="1600" b="1" dirty="0"/>
              <a:t>, </a:t>
            </a:r>
            <a:r>
              <a:rPr lang="it-IT" sz="1600" b="1" dirty="0" err="1"/>
              <a:t>beside</a:t>
            </a:r>
            <a:r>
              <a:rPr lang="it-IT" sz="1600" b="1" dirty="0"/>
              <a:t> </a:t>
            </a:r>
            <a:r>
              <a:rPr lang="it-IT" sz="1600" b="1" dirty="0" err="1"/>
              <a:t>asking</a:t>
            </a:r>
            <a:r>
              <a:rPr lang="it-IT" sz="1600" b="1" dirty="0"/>
              <a:t>, </a:t>
            </a:r>
            <a:r>
              <a:rPr lang="it-IT" sz="1600" b="1" dirty="0" err="1"/>
              <a:t>how</a:t>
            </a:r>
            <a:r>
              <a:rPr lang="it-IT" sz="1600" b="1" dirty="0"/>
              <a:t> to monitor </a:t>
            </a:r>
            <a:r>
              <a:rPr lang="it-IT" sz="1600" b="1" dirty="0" err="1"/>
              <a:t>their</a:t>
            </a:r>
            <a:r>
              <a:rPr lang="it-IT" sz="1600" b="1" dirty="0"/>
              <a:t> </a:t>
            </a:r>
            <a:r>
              <a:rPr lang="it-IT" sz="1600" b="1" dirty="0" err="1"/>
              <a:t>implementation</a:t>
            </a:r>
            <a:r>
              <a:rPr lang="it-IT" sz="1600" b="1" dirty="0"/>
              <a:t> and, </a:t>
            </a:r>
            <a:r>
              <a:rPr lang="it-IT" sz="1600" b="1" dirty="0" err="1"/>
              <a:t>when</a:t>
            </a:r>
            <a:r>
              <a:rPr lang="it-IT" sz="1600" b="1" dirty="0"/>
              <a:t> </a:t>
            </a:r>
            <a:r>
              <a:rPr lang="it-IT" sz="1600" b="1" dirty="0" err="1"/>
              <a:t>this</a:t>
            </a:r>
            <a:r>
              <a:rPr lang="it-IT" sz="1600" b="1" dirty="0"/>
              <a:t> </a:t>
            </a:r>
            <a:r>
              <a:rPr lang="it-IT" sz="1600" b="1" dirty="0" err="1"/>
              <a:t>is</a:t>
            </a:r>
            <a:r>
              <a:rPr lang="it-IT" sz="1600" b="1" dirty="0"/>
              <a:t> </a:t>
            </a:r>
            <a:r>
              <a:rPr lang="it-IT" sz="1600" b="1" dirty="0" err="1"/>
              <a:t>not</a:t>
            </a:r>
            <a:r>
              <a:rPr lang="it-IT" sz="1600" b="1" dirty="0"/>
              <a:t> the case, </a:t>
            </a:r>
            <a:r>
              <a:rPr lang="it-IT" sz="1600" b="1" dirty="0" err="1"/>
              <a:t>how</a:t>
            </a:r>
            <a:r>
              <a:rPr lang="it-IT" sz="1600" b="1" dirty="0"/>
              <a:t> to make </a:t>
            </a:r>
            <a:r>
              <a:rPr lang="it-IT" sz="1600" b="1" dirty="0" err="1"/>
              <a:t>them</a:t>
            </a:r>
            <a:r>
              <a:rPr lang="it-IT" sz="1600" b="1" dirty="0"/>
              <a:t> follow the best </a:t>
            </a:r>
            <a:r>
              <a:rPr lang="it-IT" sz="1600" b="1" dirty="0" err="1"/>
              <a:t>practices</a:t>
            </a:r>
            <a:r>
              <a:rPr lang="it-IT" sz="1600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80507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75C74D-551D-4C28-86D8-DB91AE04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Copyediting</a:t>
            </a:r>
            <a:r>
              <a:rPr lang="it-IT" dirty="0"/>
              <a:t> support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617E9BC-3C6C-4F91-9C61-8EB11C8306A5}"/>
              </a:ext>
            </a:extLst>
          </p:cNvPr>
          <p:cNvSpPr txBox="1"/>
          <p:nvPr/>
        </p:nvSpPr>
        <p:spPr>
          <a:xfrm>
            <a:off x="1781175" y="867041"/>
            <a:ext cx="9092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Since</a:t>
            </a:r>
            <a:r>
              <a:rPr lang="it-IT" sz="1600" dirty="0"/>
              <a:t> </a:t>
            </a:r>
            <a:r>
              <a:rPr lang="it-IT" sz="1600" dirty="0" err="1"/>
              <a:t>January</a:t>
            </a:r>
            <a:r>
              <a:rPr lang="it-IT" sz="1600" dirty="0"/>
              <a:t> 2025, the University Press </a:t>
            </a:r>
            <a:r>
              <a:rPr lang="it-IT" sz="1600" dirty="0" err="1"/>
              <a:t>has</a:t>
            </a:r>
            <a:r>
              <a:rPr lang="it-IT" sz="1600" dirty="0"/>
              <a:t> </a:t>
            </a:r>
            <a:r>
              <a:rPr lang="it-IT" sz="1600" dirty="0" err="1"/>
              <a:t>also</a:t>
            </a:r>
            <a:r>
              <a:rPr lang="it-IT" sz="1600" dirty="0"/>
              <a:t> </a:t>
            </a:r>
            <a:r>
              <a:rPr lang="it-IT" sz="1600" dirty="0" err="1"/>
              <a:t>introduced</a:t>
            </a:r>
            <a:r>
              <a:rPr lang="it-IT" sz="1600" dirty="0"/>
              <a:t> a </a:t>
            </a:r>
            <a:r>
              <a:rPr lang="it-IT" sz="1600" b="1" dirty="0" err="1"/>
              <a:t>copyediting</a:t>
            </a:r>
            <a:r>
              <a:rPr lang="it-IT" sz="1600" b="1" dirty="0"/>
              <a:t> service </a:t>
            </a:r>
            <a:r>
              <a:rPr lang="it-IT" sz="1600" dirty="0"/>
              <a:t>for </a:t>
            </a:r>
            <a:r>
              <a:rPr lang="it-IT" sz="1600" dirty="0" err="1"/>
              <a:t>its</a:t>
            </a:r>
            <a:r>
              <a:rPr lang="it-IT" sz="1600" dirty="0"/>
              <a:t> journals. Part of the work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outsourced</a:t>
            </a:r>
            <a:r>
              <a:rPr lang="it-IT" sz="1600" dirty="0"/>
              <a:t>, with </a:t>
            </a:r>
            <a:r>
              <a:rPr lang="it-IT" sz="1600" b="1" dirty="0" err="1"/>
              <a:t>financial</a:t>
            </a:r>
            <a:r>
              <a:rPr lang="it-IT" sz="1600" b="1" dirty="0"/>
              <a:t> support from the University</a:t>
            </a:r>
            <a:r>
              <a:rPr lang="it-IT" sz="1600" dirty="0"/>
              <a:t>, </a:t>
            </a:r>
            <a:r>
              <a:rPr lang="it-IT" sz="1600" dirty="0" err="1"/>
              <a:t>while</a:t>
            </a:r>
            <a:r>
              <a:rPr lang="it-IT" sz="1600" dirty="0"/>
              <a:t> </a:t>
            </a:r>
            <a:r>
              <a:rPr lang="it-IT" sz="1600" dirty="0" err="1"/>
              <a:t>another</a:t>
            </a:r>
            <a:r>
              <a:rPr lang="it-IT" sz="1600" dirty="0"/>
              <a:t> part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carried</a:t>
            </a:r>
            <a:r>
              <a:rPr lang="it-IT" sz="1600" dirty="0"/>
              <a:t> out by the Journals </a:t>
            </a:r>
            <a:r>
              <a:rPr lang="it-IT" sz="1600" dirty="0" err="1"/>
              <a:t>section</a:t>
            </a:r>
            <a:r>
              <a:rPr lang="it-IT" sz="1600" dirty="0"/>
              <a:t>.</a:t>
            </a:r>
          </a:p>
          <a:p>
            <a:endParaRPr lang="it-IT" sz="1600" dirty="0"/>
          </a:p>
          <a:p>
            <a:r>
              <a:rPr lang="it-IT" sz="1600" dirty="0"/>
              <a:t>To date, </a:t>
            </a:r>
            <a:r>
              <a:rPr lang="it-IT" sz="1600" b="1" dirty="0"/>
              <a:t>22 of the 56 </a:t>
            </a:r>
            <a:r>
              <a:rPr lang="it-IT" sz="1600" b="1" dirty="0" err="1"/>
              <a:t>active</a:t>
            </a:r>
            <a:r>
              <a:rPr lang="it-IT" sz="1600" b="1" dirty="0"/>
              <a:t> journals </a:t>
            </a:r>
            <a:r>
              <a:rPr lang="it-IT" sz="1600" b="1" dirty="0" err="1"/>
              <a:t>have</a:t>
            </a:r>
            <a:r>
              <a:rPr lang="it-IT" sz="1600" b="1" dirty="0"/>
              <a:t> </a:t>
            </a:r>
            <a:r>
              <a:rPr lang="it-IT" sz="1600" b="1" dirty="0" err="1"/>
              <a:t>joined</a:t>
            </a:r>
            <a:r>
              <a:rPr lang="it-IT" sz="1600" b="1" dirty="0"/>
              <a:t> the </a:t>
            </a:r>
            <a:r>
              <a:rPr lang="it-IT" sz="1600" b="1" dirty="0" err="1"/>
              <a:t>copyediting</a:t>
            </a:r>
            <a:r>
              <a:rPr lang="it-IT" sz="1600" b="1" dirty="0"/>
              <a:t> service</a:t>
            </a:r>
            <a:r>
              <a:rPr lang="it-IT" sz="1600" dirty="0"/>
              <a:t>, and the </a:t>
            </a:r>
            <a:r>
              <a:rPr lang="it-IT" sz="1600" dirty="0" err="1"/>
              <a:t>number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increasing</a:t>
            </a:r>
            <a:r>
              <a:rPr lang="it-IT" sz="1600" dirty="0"/>
              <a:t>.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4C3C592D-7B0D-4F46-B90E-0CB1253C4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546958"/>
              </p:ext>
            </p:extLst>
          </p:nvPr>
        </p:nvGraphicFramePr>
        <p:xfrm>
          <a:off x="1587862" y="1076892"/>
          <a:ext cx="10325464" cy="6212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0346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2E721D-2CDC-4001-B6E6-15C9966F8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Before</a:t>
            </a:r>
            <a:r>
              <a:rPr lang="it-IT" dirty="0"/>
              <a:t> &amp; After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3A54054-3CE5-4DF4-A9AB-70100909B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1" y="991342"/>
            <a:ext cx="3765488" cy="5328177"/>
          </a:xfrm>
          <a:prstGeom prst="rect">
            <a:avLst/>
          </a:prstGeom>
          <a:ln>
            <a:solidFill>
              <a:srgbClr val="0D3D72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9B4E860-EAC5-4C4A-92E2-615555EB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95" y="991519"/>
            <a:ext cx="3767524" cy="5328000"/>
          </a:xfrm>
          <a:prstGeom prst="rect">
            <a:avLst/>
          </a:prstGeom>
          <a:ln>
            <a:solidFill>
              <a:srgbClr val="0D3D72"/>
            </a:solidFill>
          </a:ln>
        </p:spPr>
      </p:pic>
    </p:spTree>
    <p:extLst>
      <p:ext uri="{BB962C8B-B14F-4D97-AF65-F5344CB8AC3E}">
        <p14:creationId xmlns:p14="http://schemas.microsoft.com/office/powerpoint/2010/main" val="666007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285F40-E33C-4B5C-AA34-51D1DCC40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Copyediting</a:t>
            </a:r>
            <a:r>
              <a:rPr lang="it-IT" dirty="0"/>
              <a:t> support – </a:t>
            </a:r>
            <a:r>
              <a:rPr lang="it-IT" dirty="0" err="1"/>
              <a:t>pros</a:t>
            </a:r>
            <a:r>
              <a:rPr lang="it-IT" dirty="0"/>
              <a:t> &amp; cons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761F33-0539-4AC1-BAC3-558FA2F12C8D}"/>
              </a:ext>
            </a:extLst>
          </p:cNvPr>
          <p:cNvSpPr txBox="1"/>
          <p:nvPr/>
        </p:nvSpPr>
        <p:spPr>
          <a:xfrm>
            <a:off x="1318316" y="1076892"/>
            <a:ext cx="1060952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9900"/>
                </a:solidFill>
              </a:rPr>
              <a:t>AT THE START…</a:t>
            </a:r>
          </a:p>
          <a:p>
            <a:r>
              <a:rPr lang="en-US" sz="1600" dirty="0"/>
              <a:t>The copyediting service was initially conceived as a </a:t>
            </a:r>
            <a:r>
              <a:rPr lang="en-US" sz="1600" b="1" dirty="0"/>
              <a:t>way to assist editorial boards </a:t>
            </a:r>
            <a:r>
              <a:rPr lang="en-US" sz="1600" dirty="0"/>
              <a:t>in managing a stage of the editorial process that did not require the scientific expertise of researchers.</a:t>
            </a:r>
          </a:p>
          <a:p>
            <a:endParaRPr lang="en-US" sz="1600" dirty="0"/>
          </a:p>
          <a:p>
            <a:r>
              <a:rPr lang="en-US" sz="1600" dirty="0"/>
              <a:t>This stage was </a:t>
            </a:r>
            <a:r>
              <a:rPr lang="en-US" sz="1600" b="1" dirty="0"/>
              <a:t>often outsourced (using departmental funds) or</a:t>
            </a:r>
            <a:r>
              <a:rPr lang="en-US" sz="1600" dirty="0"/>
              <a:t> </a:t>
            </a:r>
            <a:r>
              <a:rPr lang="en-US" sz="1600" b="1" dirty="0"/>
              <a:t>handled by the boards themselves </a:t>
            </a:r>
            <a:r>
              <a:rPr lang="en-US" sz="1600" dirty="0"/>
              <a:t>at the very last stages before publication.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A6CE39"/>
                </a:solidFill>
              </a:rPr>
              <a:t>…THEN…</a:t>
            </a:r>
          </a:p>
          <a:p>
            <a:r>
              <a:rPr lang="en-US" sz="1600" dirty="0"/>
              <a:t>For the University Press staff, it quickly became an </a:t>
            </a:r>
            <a:r>
              <a:rPr lang="en-US" sz="1600" b="1" dirty="0"/>
              <a:t>opportunity to assess</a:t>
            </a:r>
            <a:r>
              <a:rPr lang="en-US" sz="1600" dirty="0"/>
              <a:t>, through direct involvement in the journal workflow (though not in its scientific aspects), the </a:t>
            </a:r>
            <a:r>
              <a:rPr lang="en-US" sz="1600" b="1" dirty="0"/>
              <a:t>extent to which the editorial boards adhered to the required quality criteria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This began </a:t>
            </a:r>
            <a:r>
              <a:rPr lang="en-US" sz="1600" b="1" dirty="0"/>
              <a:t>from the earliest stage </a:t>
            </a:r>
            <a:r>
              <a:rPr lang="en-US" sz="1600" dirty="0"/>
              <a:t>— when the staff evaluates metadata completeness in the full-text layout and proposes changes — </a:t>
            </a:r>
            <a:r>
              <a:rPr lang="en-US" sz="1600" b="1" dirty="0"/>
              <a:t>and</a:t>
            </a:r>
            <a:r>
              <a:rPr lang="en-US" sz="1600" dirty="0"/>
              <a:t> continued </a:t>
            </a:r>
            <a:r>
              <a:rPr lang="en-US" sz="1600" b="1" dirty="0"/>
              <a:t>throughout the standard editorial workflow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0D3D72"/>
                </a:solidFill>
              </a:rPr>
              <a:t>BUT</a:t>
            </a:r>
          </a:p>
          <a:p>
            <a:r>
              <a:rPr lang="en-US" sz="1600" dirty="0"/>
              <a:t>The </a:t>
            </a:r>
            <a:r>
              <a:rPr lang="en-US" sz="1600" b="1" dirty="0"/>
              <a:t>main issues </a:t>
            </a:r>
            <a:r>
              <a:rPr lang="en-US" sz="1600" dirty="0"/>
              <a:t>arising from this direct involvement are: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b="1" dirty="0"/>
              <a:t>increased workload </a:t>
            </a:r>
            <a:r>
              <a:rPr lang="en-US" sz="1600" dirty="0"/>
              <a:t>of the journal support office (currently consisting of </a:t>
            </a:r>
            <a:r>
              <a:rPr lang="en-US" sz="1600" b="1" dirty="0"/>
              <a:t>two people</a:t>
            </a:r>
            <a:r>
              <a:rPr lang="en-US" sz="1600" dirty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b="1" dirty="0"/>
              <a:t>need</a:t>
            </a:r>
            <a:r>
              <a:rPr lang="en-US" sz="1600" dirty="0"/>
              <a:t> for </a:t>
            </a:r>
            <a:r>
              <a:rPr lang="en-US" sz="1600" b="1" dirty="0"/>
              <a:t>additional funding </a:t>
            </a:r>
            <a:r>
              <a:rPr lang="en-US" sz="1600" dirty="0"/>
              <a:t>from the University for outsourcing.</a:t>
            </a:r>
          </a:p>
          <a:p>
            <a:endParaRPr lang="en-US" sz="1600" dirty="0"/>
          </a:p>
          <a:p>
            <a:r>
              <a:rPr lang="en-US" sz="1600" dirty="0"/>
              <a:t>Both issues could be addressed by </a:t>
            </a:r>
            <a:r>
              <a:rPr lang="en-US" sz="1600" b="1" dirty="0"/>
              <a:t>providing more dedicated staff resources </a:t>
            </a:r>
            <a:r>
              <a:rPr lang="en-US" sz="1600" dirty="0"/>
              <a:t>trained in the use of copyediting software. If all processes were to be managed internally within the University Press, </a:t>
            </a:r>
            <a:r>
              <a:rPr lang="en-US" sz="1600" b="1" dirty="0"/>
              <a:t>Open Source alternatives </a:t>
            </a:r>
            <a:r>
              <a:rPr lang="en-US" sz="1600" dirty="0"/>
              <a:t>such as </a:t>
            </a:r>
            <a:r>
              <a:rPr lang="en-US" sz="1600" dirty="0" err="1"/>
              <a:t>Scribus</a:t>
            </a:r>
            <a:r>
              <a:rPr lang="en-US" sz="1600" dirty="0"/>
              <a:t> could be employed.</a:t>
            </a:r>
          </a:p>
        </p:txBody>
      </p:sp>
    </p:spTree>
    <p:extLst>
      <p:ext uri="{BB962C8B-B14F-4D97-AF65-F5344CB8AC3E}">
        <p14:creationId xmlns:p14="http://schemas.microsoft.com/office/powerpoint/2010/main" val="260428449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8883C24-38D6-4900-B509-E94F9BE46414}"/>
              </a:ext>
            </a:extLst>
          </p:cNvPr>
          <p:cNvSpPr txBox="1"/>
          <p:nvPr/>
        </p:nvSpPr>
        <p:spPr>
          <a:xfrm>
            <a:off x="4099560" y="1375764"/>
            <a:ext cx="3830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D3D72"/>
                </a:solidFill>
              </a:rPr>
              <a:t>Thank </a:t>
            </a:r>
            <a:r>
              <a:rPr lang="it-IT" sz="3200" dirty="0" err="1">
                <a:solidFill>
                  <a:srgbClr val="0D3D72"/>
                </a:solidFill>
              </a:rPr>
              <a:t>you</a:t>
            </a:r>
            <a:r>
              <a:rPr lang="it-IT" sz="3200" dirty="0">
                <a:solidFill>
                  <a:srgbClr val="0D3D72"/>
                </a:solidFill>
              </a:rPr>
              <a:t> </a:t>
            </a:r>
            <a:r>
              <a:rPr lang="it-IT" sz="3200" dirty="0" err="1">
                <a:solidFill>
                  <a:srgbClr val="0D3D72"/>
                </a:solidFill>
              </a:rPr>
              <a:t>all</a:t>
            </a:r>
            <a:endParaRPr lang="it-IT" sz="3200" dirty="0">
              <a:solidFill>
                <a:srgbClr val="0D3D72"/>
              </a:solidFill>
            </a:endParaRPr>
          </a:p>
          <a:p>
            <a:pPr algn="ctr"/>
            <a:endParaRPr lang="it-IT" sz="3200" dirty="0">
              <a:solidFill>
                <a:srgbClr val="0D3D72"/>
              </a:solidFill>
            </a:endParaRPr>
          </a:p>
          <a:p>
            <a:pPr algn="ctr"/>
            <a:r>
              <a:rPr lang="it-IT" sz="3200" dirty="0">
                <a:solidFill>
                  <a:srgbClr val="0D3D72"/>
                </a:solidFill>
              </a:rPr>
              <a:t>Andrea Collivignarelli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F6EC60-17E4-42DC-A383-12B4E30AA63C}"/>
              </a:ext>
            </a:extLst>
          </p:cNvPr>
          <p:cNvSpPr txBox="1"/>
          <p:nvPr/>
        </p:nvSpPr>
        <p:spPr>
          <a:xfrm>
            <a:off x="1681810" y="3723547"/>
            <a:ext cx="430891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 err="1">
                <a:solidFill>
                  <a:srgbClr val="0D3D72"/>
                </a:solidFill>
              </a:rPr>
              <a:t>Contacts</a:t>
            </a:r>
            <a:endParaRPr lang="it-IT" b="1" dirty="0">
              <a:solidFill>
                <a:srgbClr val="0D3D72"/>
              </a:solidFill>
            </a:endParaRP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0D3D72"/>
                </a:solidFill>
                <a:hlinkClick r:id="rId2"/>
              </a:rPr>
              <a:t>https://riviste.unimi.it</a:t>
            </a:r>
            <a:endParaRPr lang="it-IT" dirty="0">
              <a:solidFill>
                <a:srgbClr val="0D3D72"/>
              </a:solidFill>
            </a:endParaRP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0D3D72"/>
                </a:solidFill>
                <a:hlinkClick r:id="rId3"/>
              </a:rPr>
              <a:t>riviste@unimi.it</a:t>
            </a:r>
            <a:endParaRPr lang="it-IT" dirty="0">
              <a:solidFill>
                <a:srgbClr val="0D3D72"/>
              </a:solidFill>
            </a:endParaRPr>
          </a:p>
          <a:p>
            <a:pPr>
              <a:lnSpc>
                <a:spcPct val="150000"/>
              </a:lnSpc>
            </a:pPr>
            <a:endParaRPr lang="it-IT" dirty="0">
              <a:solidFill>
                <a:srgbClr val="0D3D7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544169A-9772-4E0E-8D8B-A160991CD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41" y="6313614"/>
            <a:ext cx="1227411" cy="42944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6F68C8-DACA-4476-9E1C-5F984261CC74}"/>
              </a:ext>
            </a:extLst>
          </p:cNvPr>
          <p:cNvSpPr txBox="1"/>
          <p:nvPr/>
        </p:nvSpPr>
        <p:spPr>
          <a:xfrm>
            <a:off x="3917545" y="4209575"/>
            <a:ext cx="3924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D3D72"/>
                </a:solidFill>
              </a:rPr>
              <a:t>Paola Galimberti</a:t>
            </a:r>
          </a:p>
          <a:p>
            <a:pPr algn="ctr"/>
            <a:r>
              <a:rPr lang="it-IT" dirty="0">
                <a:solidFill>
                  <a:srgbClr val="0D3D72"/>
                </a:solidFill>
              </a:rPr>
              <a:t>paola.galimberti@unimi.it</a:t>
            </a:r>
          </a:p>
          <a:p>
            <a:pPr algn="ctr"/>
            <a:r>
              <a:rPr lang="it-IT" b="1" dirty="0">
                <a:solidFill>
                  <a:srgbClr val="0D3D72"/>
                </a:solidFill>
              </a:rPr>
              <a:t>Rossella Filadoro</a:t>
            </a:r>
          </a:p>
          <a:p>
            <a:pPr algn="ctr"/>
            <a:r>
              <a:rPr lang="it-IT" dirty="0">
                <a:solidFill>
                  <a:srgbClr val="0D3D72"/>
                </a:solidFill>
              </a:rPr>
              <a:t>rossella.filadoro@unimi.it</a:t>
            </a:r>
          </a:p>
          <a:p>
            <a:pPr algn="ctr"/>
            <a:r>
              <a:rPr lang="it-IT" b="1" dirty="0">
                <a:solidFill>
                  <a:srgbClr val="0D3D72"/>
                </a:solidFill>
              </a:rPr>
              <a:t>Andrea Collivignarelli</a:t>
            </a:r>
          </a:p>
          <a:p>
            <a:pPr algn="ctr"/>
            <a:r>
              <a:rPr lang="it-IT" dirty="0">
                <a:solidFill>
                  <a:srgbClr val="0D3D72"/>
                </a:solidFill>
              </a:rPr>
              <a:t>andrea.collivignarelli@unimi.it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884BDEA-342C-4BCB-8CF8-6310C932F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52" y="4562029"/>
            <a:ext cx="498820" cy="49882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E79EF31-D43C-46B5-9559-5AB0D7D6C4A3}"/>
              </a:ext>
            </a:extLst>
          </p:cNvPr>
          <p:cNvSpPr txBox="1"/>
          <p:nvPr/>
        </p:nvSpPr>
        <p:spPr>
          <a:xfrm>
            <a:off x="8939692" y="4571595"/>
            <a:ext cx="6243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hlinkClick r:id="rId6"/>
              </a:rPr>
              <a:t>mastodon.uno</a:t>
            </a:r>
            <a:r>
              <a:rPr lang="it-IT" dirty="0">
                <a:hlinkClick r:id="rId6"/>
              </a:rPr>
              <a:t>/@milanoup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4743196-D54E-47CC-82FE-5AFB75A7BC7C}"/>
              </a:ext>
            </a:extLst>
          </p:cNvPr>
          <p:cNvSpPr txBox="1"/>
          <p:nvPr/>
        </p:nvSpPr>
        <p:spPr>
          <a:xfrm>
            <a:off x="8939692" y="5299541"/>
            <a:ext cx="7662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7"/>
              </a:rPr>
              <a:t>Milano University Press</a:t>
            </a:r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532B83AB-3C0C-406A-AAB1-9B2B850F67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53" y="5293610"/>
            <a:ext cx="449970" cy="42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8265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528B038-3BCE-4F14-B545-49A7F6BE4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University Press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9DD8BA02-51B8-4143-9277-EB50E3B50790}"/>
              </a:ext>
            </a:extLst>
          </p:cNvPr>
          <p:cNvGrpSpPr/>
          <p:nvPr/>
        </p:nvGrpSpPr>
        <p:grpSpPr>
          <a:xfrm>
            <a:off x="6259017" y="991214"/>
            <a:ext cx="5589917" cy="3340334"/>
            <a:chOff x="1781174" y="867041"/>
            <a:chExt cx="5589917" cy="3340334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62A9DE86-E752-4403-AD2D-89CABD48E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1174" y="867041"/>
              <a:ext cx="5589917" cy="3032557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8DAA7014-3E74-42A8-A089-D95037CC7ACE}"/>
                </a:ext>
              </a:extLst>
            </p:cNvPr>
            <p:cNvSpPr txBox="1"/>
            <p:nvPr/>
          </p:nvSpPr>
          <p:spPr>
            <a:xfrm>
              <a:off x="1781175" y="3899598"/>
              <a:ext cx="2695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D3D72"/>
                  </a:solidFill>
                  <a:hlinkClick r:id="rId4"/>
                </a:rPr>
                <a:t>https://milanoup.unimi.it</a:t>
              </a:r>
              <a:endParaRPr lang="it-IT" sz="1400" dirty="0">
                <a:solidFill>
                  <a:srgbClr val="0D3D72"/>
                </a:solidFill>
              </a:endParaRP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BBE63CB-1F10-44DD-ADCF-A43FF610C92E}"/>
              </a:ext>
            </a:extLst>
          </p:cNvPr>
          <p:cNvSpPr txBox="1"/>
          <p:nvPr/>
        </p:nvSpPr>
        <p:spPr>
          <a:xfrm>
            <a:off x="1781174" y="1529823"/>
            <a:ext cx="383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/>
              <a:t>2008</a:t>
            </a:r>
          </a:p>
          <a:p>
            <a:pPr algn="just"/>
            <a:r>
              <a:rPr lang="it-IT" sz="1600" dirty="0"/>
              <a:t>Birth of the journal </a:t>
            </a:r>
            <a:r>
              <a:rPr lang="it-IT" sz="1600" dirty="0" err="1"/>
              <a:t>platform</a:t>
            </a:r>
            <a:r>
              <a:rPr lang="it-IT" sz="1600" dirty="0"/>
              <a:t> </a:t>
            </a:r>
            <a:r>
              <a:rPr lang="it-IT" sz="1600" b="1" dirty="0"/>
              <a:t>Riviste </a:t>
            </a:r>
            <a:r>
              <a:rPr lang="it-IT" sz="1600" b="1" dirty="0" err="1"/>
              <a:t>Unimi</a:t>
            </a:r>
            <a:r>
              <a:rPr lang="it-IT" sz="1600" b="1" dirty="0"/>
              <a:t> </a:t>
            </a:r>
            <a:r>
              <a:rPr lang="it-IT" sz="1600" dirty="0"/>
              <a:t>on OJS with </a:t>
            </a:r>
            <a:r>
              <a:rPr lang="it-IT" sz="1600" dirty="0" err="1"/>
              <a:t>two</a:t>
            </a:r>
            <a:r>
              <a:rPr lang="it-IT" sz="1600" dirty="0"/>
              <a:t> Human and Social Sciences journals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5143E2-3889-45B1-81EF-23BB2289DE97}"/>
              </a:ext>
            </a:extLst>
          </p:cNvPr>
          <p:cNvSpPr txBox="1"/>
          <p:nvPr/>
        </p:nvSpPr>
        <p:spPr>
          <a:xfrm>
            <a:off x="1781175" y="3052925"/>
            <a:ext cx="3834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err="1"/>
              <a:t>Since</a:t>
            </a:r>
            <a:r>
              <a:rPr lang="it-IT" sz="1600" dirty="0"/>
              <a:t> </a:t>
            </a:r>
            <a:r>
              <a:rPr lang="it-IT" sz="1600" dirty="0" err="1"/>
              <a:t>its</a:t>
            </a:r>
            <a:r>
              <a:rPr lang="it-IT" sz="1600" dirty="0"/>
              <a:t> </a:t>
            </a:r>
            <a:r>
              <a:rPr lang="it-IT" sz="1600" dirty="0" err="1"/>
              <a:t>inception</a:t>
            </a:r>
            <a:r>
              <a:rPr lang="it-IT" sz="1600" dirty="0"/>
              <a:t>, </a:t>
            </a:r>
            <a:r>
              <a:rPr lang="it-IT" sz="1600" dirty="0" err="1"/>
              <a:t>main</a:t>
            </a:r>
            <a:r>
              <a:rPr lang="it-IT" sz="1600" dirty="0"/>
              <a:t> focus of the </a:t>
            </a:r>
            <a:r>
              <a:rPr lang="it-IT" sz="1600" dirty="0" err="1"/>
              <a:t>platform</a:t>
            </a:r>
            <a:r>
              <a:rPr lang="it-IT" sz="1600" dirty="0"/>
              <a:t> </a:t>
            </a:r>
            <a:r>
              <a:rPr lang="it-IT" sz="1600" dirty="0" err="1"/>
              <a:t>has</a:t>
            </a:r>
            <a:r>
              <a:rPr lang="it-IT" sz="1600" dirty="0"/>
              <a:t> </a:t>
            </a:r>
            <a:r>
              <a:rPr lang="it-IT" sz="1600" dirty="0" err="1"/>
              <a:t>been</a:t>
            </a:r>
            <a:r>
              <a:rPr lang="it-IT" sz="1600" dirty="0"/>
              <a:t> to </a:t>
            </a:r>
            <a:r>
              <a:rPr lang="it-IT" sz="1600" dirty="0" err="1"/>
              <a:t>provide</a:t>
            </a:r>
            <a:r>
              <a:rPr lang="it-IT" sz="1600" dirty="0"/>
              <a:t> digital publishing services to </a:t>
            </a:r>
            <a:r>
              <a:rPr lang="it-IT" sz="1600" dirty="0" err="1"/>
              <a:t>scholarly</a:t>
            </a:r>
            <a:r>
              <a:rPr lang="it-IT" sz="1600" dirty="0"/>
              <a:t> journals </a:t>
            </a:r>
            <a:r>
              <a:rPr lang="it-IT" sz="1600" dirty="0" err="1"/>
              <a:t>whose</a:t>
            </a:r>
            <a:r>
              <a:rPr lang="it-IT" sz="1600" dirty="0"/>
              <a:t> </a:t>
            </a:r>
            <a:r>
              <a:rPr lang="it-IT" sz="1600" dirty="0" err="1"/>
              <a:t>members</a:t>
            </a:r>
            <a:r>
              <a:rPr lang="it-IT" sz="1600" dirty="0"/>
              <a:t> </a:t>
            </a:r>
            <a:r>
              <a:rPr lang="it-IT" sz="1600" dirty="0" err="1"/>
              <a:t>were</a:t>
            </a:r>
            <a:r>
              <a:rPr lang="it-IT" sz="1600" dirty="0"/>
              <a:t> part of the University of Milan, </a:t>
            </a:r>
            <a:r>
              <a:rPr lang="it-IT" sz="1600" dirty="0" err="1"/>
              <a:t>particularly</a:t>
            </a:r>
            <a:r>
              <a:rPr lang="it-IT" sz="1600" dirty="0"/>
              <a:t> to the HSS </a:t>
            </a:r>
            <a:r>
              <a:rPr lang="it-IT" sz="1600" dirty="0" err="1"/>
              <a:t>ones</a:t>
            </a:r>
            <a:r>
              <a:rPr lang="it-IT" sz="1600" dirty="0"/>
              <a:t>…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99CF8FE-EE21-42D0-A60F-1602E9909DBE}"/>
              </a:ext>
            </a:extLst>
          </p:cNvPr>
          <p:cNvSpPr txBox="1"/>
          <p:nvPr/>
        </p:nvSpPr>
        <p:spPr>
          <a:xfrm>
            <a:off x="2724913" y="4989623"/>
            <a:ext cx="4021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…with </a:t>
            </a:r>
            <a:r>
              <a:rPr lang="it-IT" sz="1600" b="1" dirty="0"/>
              <a:t>no costs for </a:t>
            </a:r>
            <a:r>
              <a:rPr lang="it-IT" sz="1600" b="1" dirty="0" err="1"/>
              <a:t>either</a:t>
            </a:r>
            <a:r>
              <a:rPr lang="it-IT" sz="1600" b="1" dirty="0"/>
              <a:t> readers or </a:t>
            </a:r>
            <a:r>
              <a:rPr lang="it-IT" sz="1600" b="1" dirty="0" err="1"/>
              <a:t>authors</a:t>
            </a:r>
            <a:r>
              <a:rPr lang="it-IT" sz="1600" dirty="0"/>
              <a:t>.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8DDB888-241D-4A1C-AFB1-453DC8751E83}"/>
              </a:ext>
            </a:extLst>
          </p:cNvPr>
          <p:cNvSpPr txBox="1"/>
          <p:nvPr/>
        </p:nvSpPr>
        <p:spPr>
          <a:xfrm>
            <a:off x="7606805" y="4729325"/>
            <a:ext cx="3834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In </a:t>
            </a:r>
            <a:r>
              <a:rPr lang="it-IT" sz="1600" b="1" dirty="0"/>
              <a:t>2020</a:t>
            </a:r>
            <a:r>
              <a:rPr lang="it-IT" sz="1600" dirty="0"/>
              <a:t>, a </a:t>
            </a:r>
            <a:r>
              <a:rPr lang="it-IT" sz="1600" b="1" dirty="0"/>
              <a:t>Books </a:t>
            </a:r>
            <a:r>
              <a:rPr lang="it-IT" sz="1600" b="1" dirty="0" err="1"/>
              <a:t>section</a:t>
            </a:r>
            <a:r>
              <a:rPr lang="it-IT" sz="1600" b="1" dirty="0"/>
              <a:t>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created</a:t>
            </a:r>
            <a:r>
              <a:rPr lang="it-IT" sz="1600" dirty="0"/>
              <a:t> and </a:t>
            </a:r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marked</a:t>
            </a:r>
            <a:r>
              <a:rPr lang="it-IT" sz="1600" dirty="0"/>
              <a:t> the </a:t>
            </a:r>
            <a:r>
              <a:rPr lang="it-IT" sz="1600" dirty="0" err="1"/>
              <a:t>creation</a:t>
            </a:r>
            <a:r>
              <a:rPr lang="it-IT" sz="1600" dirty="0"/>
              <a:t> of the </a:t>
            </a:r>
            <a:r>
              <a:rPr lang="it-IT" sz="1600" b="1" dirty="0"/>
              <a:t>Milano University Press</a:t>
            </a:r>
            <a:r>
              <a:rPr lang="it-IT" sz="1600" dirty="0"/>
              <a:t>. In the </a:t>
            </a:r>
            <a:r>
              <a:rPr lang="it-IT" sz="1600" dirty="0" err="1"/>
              <a:t>meantime</a:t>
            </a:r>
            <a:r>
              <a:rPr lang="it-IT" sz="1600" dirty="0"/>
              <a:t>, the Journals </a:t>
            </a:r>
            <a:r>
              <a:rPr lang="it-IT" sz="1600" dirty="0" err="1"/>
              <a:t>section</a:t>
            </a:r>
            <a:r>
              <a:rPr lang="it-IT" sz="1600" dirty="0"/>
              <a:t> </a:t>
            </a:r>
            <a:r>
              <a:rPr lang="it-IT" sz="1600" dirty="0" err="1"/>
              <a:t>opened</a:t>
            </a:r>
            <a:r>
              <a:rPr lang="it-IT" sz="1600" dirty="0"/>
              <a:t> </a:t>
            </a:r>
            <a:r>
              <a:rPr lang="it-IT" sz="1600" dirty="0" err="1"/>
              <a:t>its</a:t>
            </a:r>
            <a:r>
              <a:rPr lang="it-IT" sz="1600" dirty="0"/>
              <a:t> </a:t>
            </a:r>
            <a:r>
              <a:rPr lang="it-IT" sz="1600" dirty="0" err="1"/>
              <a:t>publications</a:t>
            </a:r>
            <a:r>
              <a:rPr lang="it-IT" sz="1600" dirty="0"/>
              <a:t> to </a:t>
            </a:r>
            <a:r>
              <a:rPr lang="it-IT" sz="1600" dirty="0" err="1"/>
              <a:t>other</a:t>
            </a:r>
            <a:r>
              <a:rPr lang="it-IT" sz="1600" dirty="0"/>
              <a:t> </a:t>
            </a:r>
            <a:r>
              <a:rPr lang="it-IT" sz="1600" dirty="0" err="1"/>
              <a:t>universities</a:t>
            </a:r>
            <a:r>
              <a:rPr lang="it-IT" sz="1600" dirty="0"/>
              <a:t> and </a:t>
            </a:r>
            <a:r>
              <a:rPr lang="it-IT" sz="1600" dirty="0" err="1"/>
              <a:t>research</a:t>
            </a:r>
            <a:r>
              <a:rPr lang="it-IT" sz="1600" dirty="0"/>
              <a:t> centres, </a:t>
            </a:r>
            <a:r>
              <a:rPr lang="it-IT" sz="1600" dirty="0" err="1"/>
              <a:t>both</a:t>
            </a:r>
            <a:r>
              <a:rPr lang="it-IT" sz="1600" dirty="0"/>
              <a:t> in </a:t>
            </a:r>
            <a:r>
              <a:rPr lang="it-IT" sz="1600" dirty="0" err="1"/>
              <a:t>Italy</a:t>
            </a:r>
            <a:r>
              <a:rPr lang="it-IT" sz="1600" dirty="0"/>
              <a:t> and </a:t>
            </a:r>
            <a:r>
              <a:rPr lang="it-IT" sz="1600" dirty="0" err="1"/>
              <a:t>abroad</a:t>
            </a:r>
            <a:r>
              <a:rPr lang="it-IT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6045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897AD4-50E7-430F-8042-71FEF9B18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Journal </a:t>
            </a:r>
            <a:r>
              <a:rPr lang="it-IT" dirty="0" err="1"/>
              <a:t>numbers</a:t>
            </a:r>
            <a:r>
              <a:rPr lang="it-IT" dirty="0"/>
              <a:t>…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75639DCE-F0A7-F13E-F1B2-0501B440B4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969533"/>
              </p:ext>
            </p:extLst>
          </p:nvPr>
        </p:nvGraphicFramePr>
        <p:xfrm>
          <a:off x="1781175" y="1083200"/>
          <a:ext cx="4963831" cy="454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94D82E8C-CB6D-4A55-A861-87D00939C1F6}"/>
              </a:ext>
            </a:extLst>
          </p:cNvPr>
          <p:cNvSpPr txBox="1"/>
          <p:nvPr/>
        </p:nvSpPr>
        <p:spPr>
          <a:xfrm>
            <a:off x="7762621" y="1529823"/>
            <a:ext cx="383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err="1"/>
              <a:t>Since</a:t>
            </a:r>
            <a:r>
              <a:rPr lang="it-IT" sz="1600" dirty="0"/>
              <a:t> </a:t>
            </a:r>
            <a:r>
              <a:rPr lang="it-IT" sz="1600" dirty="0" err="1"/>
              <a:t>its</a:t>
            </a:r>
            <a:r>
              <a:rPr lang="it-IT" sz="1600" dirty="0"/>
              <a:t> </a:t>
            </a:r>
            <a:r>
              <a:rPr lang="it-IT" sz="1600" dirty="0" err="1"/>
              <a:t>inception</a:t>
            </a:r>
            <a:r>
              <a:rPr lang="it-IT" sz="1600" dirty="0"/>
              <a:t>, the Journals </a:t>
            </a:r>
            <a:r>
              <a:rPr lang="it-IT" sz="1600" dirty="0" err="1"/>
              <a:t>section</a:t>
            </a:r>
            <a:r>
              <a:rPr lang="it-IT" sz="1600" dirty="0"/>
              <a:t> of the University Press </a:t>
            </a:r>
            <a:r>
              <a:rPr lang="it-IT" sz="1600" dirty="0" err="1"/>
              <a:t>has</a:t>
            </a:r>
            <a:r>
              <a:rPr lang="it-IT" sz="1600" dirty="0"/>
              <a:t> </a:t>
            </a:r>
            <a:r>
              <a:rPr lang="it-IT" sz="1600" dirty="0" err="1"/>
              <a:t>seen</a:t>
            </a:r>
            <a:r>
              <a:rPr lang="it-IT" sz="1600" dirty="0"/>
              <a:t> a steady </a:t>
            </a:r>
            <a:r>
              <a:rPr lang="it-IT" sz="1600" dirty="0" err="1"/>
              <a:t>increase</a:t>
            </a:r>
            <a:r>
              <a:rPr lang="it-IT" sz="1600" dirty="0"/>
              <a:t> in the </a:t>
            </a:r>
            <a:r>
              <a:rPr lang="it-IT" sz="1600" dirty="0" err="1"/>
              <a:t>number</a:t>
            </a:r>
            <a:r>
              <a:rPr lang="it-IT" sz="1600" dirty="0"/>
              <a:t> of journals </a:t>
            </a:r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hosts</a:t>
            </a:r>
            <a:r>
              <a:rPr lang="it-IT" sz="1600" dirty="0"/>
              <a:t>, </a:t>
            </a:r>
            <a:r>
              <a:rPr lang="it-IT" sz="1600" b="1" dirty="0" err="1"/>
              <a:t>spanning</a:t>
            </a:r>
            <a:r>
              <a:rPr lang="it-IT" sz="1600" b="1" dirty="0"/>
              <a:t> multiple </a:t>
            </a:r>
            <a:r>
              <a:rPr lang="it-IT" sz="1600" b="1" dirty="0" err="1"/>
              <a:t>disciplines</a:t>
            </a:r>
            <a:endParaRPr lang="it-IT" sz="1600" b="1" dirty="0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0F13DABD-D5C8-44F8-A1C0-A15EE45741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51947"/>
              </p:ext>
            </p:extLst>
          </p:nvPr>
        </p:nvGraphicFramePr>
        <p:xfrm>
          <a:off x="7198146" y="2673716"/>
          <a:ext cx="4963832" cy="357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891533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E42449-62A5-4399-9732-693815AC4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 and </a:t>
            </a:r>
            <a:r>
              <a:rPr lang="it-IT" dirty="0" err="1"/>
              <a:t>its</a:t>
            </a:r>
            <a:r>
              <a:rPr lang="it-IT" dirty="0"/>
              <a:t> challenges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6422E165-22DA-4515-9FD2-2FA44048EE15}"/>
              </a:ext>
            </a:extLst>
          </p:cNvPr>
          <p:cNvGrpSpPr/>
          <p:nvPr/>
        </p:nvGrpSpPr>
        <p:grpSpPr>
          <a:xfrm>
            <a:off x="1781175" y="1030487"/>
            <a:ext cx="2880000" cy="2160000"/>
            <a:chOff x="1781175" y="1933575"/>
            <a:chExt cx="3190875" cy="2247901"/>
          </a:xfrm>
        </p:grpSpPr>
        <p:sp>
          <p:nvSpPr>
            <p:cNvPr id="7" name="Elaborazione 6">
              <a:extLst>
                <a:ext uri="{FF2B5EF4-FFF2-40B4-BE49-F238E27FC236}">
                  <a16:creationId xmlns:a16="http://schemas.microsoft.com/office/drawing/2014/main" id="{2EDA9EC7-6456-46D1-829A-BEC5D66DF090}"/>
                </a:ext>
              </a:extLst>
            </p:cNvPr>
            <p:cNvSpPr/>
            <p:nvPr/>
          </p:nvSpPr>
          <p:spPr>
            <a:xfrm>
              <a:off x="2733675" y="1933575"/>
              <a:ext cx="1409700" cy="742950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rgbClr val="0D3D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70 journals</a:t>
              </a:r>
            </a:p>
          </p:txBody>
        </p:sp>
        <p:sp>
          <p:nvSpPr>
            <p:cNvPr id="8" name="Elaborazione 7">
              <a:extLst>
                <a:ext uri="{FF2B5EF4-FFF2-40B4-BE49-F238E27FC236}">
                  <a16:creationId xmlns:a16="http://schemas.microsoft.com/office/drawing/2014/main" id="{15386955-913D-4DA3-9670-EAB2DDEF5575}"/>
                </a:ext>
              </a:extLst>
            </p:cNvPr>
            <p:cNvSpPr/>
            <p:nvPr/>
          </p:nvSpPr>
          <p:spPr>
            <a:xfrm>
              <a:off x="1781175" y="3438526"/>
              <a:ext cx="1409700" cy="742950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rgbClr val="0D3D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56 </a:t>
              </a:r>
              <a:r>
                <a:rPr lang="it-IT" dirty="0" err="1">
                  <a:solidFill>
                    <a:schemeClr val="tx1"/>
                  </a:solidFill>
                </a:rPr>
                <a:t>active</a:t>
              </a:r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9" name="Elaborazione 8">
              <a:extLst>
                <a:ext uri="{FF2B5EF4-FFF2-40B4-BE49-F238E27FC236}">
                  <a16:creationId xmlns:a16="http://schemas.microsoft.com/office/drawing/2014/main" id="{D2DDB6CE-CBFA-4887-86C8-52BCA8A62FB8}"/>
                </a:ext>
              </a:extLst>
            </p:cNvPr>
            <p:cNvSpPr/>
            <p:nvPr/>
          </p:nvSpPr>
          <p:spPr>
            <a:xfrm>
              <a:off x="3562350" y="3438526"/>
              <a:ext cx="1409700" cy="742950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rgbClr val="0D3D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14 </a:t>
              </a:r>
              <a:r>
                <a:rPr lang="it-IT" dirty="0" err="1">
                  <a:solidFill>
                    <a:schemeClr val="tx1"/>
                  </a:solidFill>
                </a:rPr>
                <a:t>ceased</a:t>
              </a:r>
              <a:r>
                <a:rPr lang="it-IT" dirty="0">
                  <a:solidFill>
                    <a:schemeClr val="tx1"/>
                  </a:solidFill>
                </a:rPr>
                <a:t>/</a:t>
              </a:r>
              <a:br>
                <a:rPr lang="it-IT" dirty="0">
                  <a:solidFill>
                    <a:schemeClr val="tx1"/>
                  </a:solidFill>
                </a:rPr>
              </a:br>
              <a:r>
                <a:rPr lang="it-IT" dirty="0" err="1">
                  <a:solidFill>
                    <a:schemeClr val="tx1"/>
                  </a:solidFill>
                </a:rPr>
                <a:t>archives</a:t>
              </a:r>
              <a:endParaRPr lang="it-IT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Connettore a gomito 10">
              <a:extLst>
                <a:ext uri="{FF2B5EF4-FFF2-40B4-BE49-F238E27FC236}">
                  <a16:creationId xmlns:a16="http://schemas.microsoft.com/office/drawing/2014/main" id="{B808EB63-89E1-4F4C-BA18-7DDE24145679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 rot="5400000">
              <a:off x="2581275" y="2581275"/>
              <a:ext cx="762001" cy="952500"/>
            </a:xfrm>
            <a:prstGeom prst="bentConnector3">
              <a:avLst/>
            </a:prstGeom>
            <a:ln>
              <a:solidFill>
                <a:srgbClr val="0D3D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a gomito 12">
              <a:extLst>
                <a:ext uri="{FF2B5EF4-FFF2-40B4-BE49-F238E27FC236}">
                  <a16:creationId xmlns:a16="http://schemas.microsoft.com/office/drawing/2014/main" id="{3132C34F-3260-4D06-8EB8-45EBE698E65A}"/>
                </a:ext>
              </a:extLst>
            </p:cNvPr>
            <p:cNvCxnSpPr>
              <a:stCxn id="7" idx="2"/>
              <a:endCxn id="9" idx="0"/>
            </p:cNvCxnSpPr>
            <p:nvPr/>
          </p:nvCxnSpPr>
          <p:spPr>
            <a:xfrm rot="16200000" flipH="1">
              <a:off x="3471862" y="2643187"/>
              <a:ext cx="762001" cy="828675"/>
            </a:xfrm>
            <a:prstGeom prst="bentConnector3">
              <a:avLst/>
            </a:prstGeom>
            <a:ln>
              <a:solidFill>
                <a:srgbClr val="0D3D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B71F82F-0F7F-4391-BFF4-A72F4B15E0CF}"/>
              </a:ext>
            </a:extLst>
          </p:cNvPr>
          <p:cNvSpPr txBox="1"/>
          <p:nvPr/>
        </p:nvSpPr>
        <p:spPr>
          <a:xfrm>
            <a:off x="5591175" y="1030487"/>
            <a:ext cx="57721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The progressive </a:t>
            </a:r>
            <a:r>
              <a:rPr lang="it-IT" sz="1600" dirty="0" err="1"/>
              <a:t>aggregation</a:t>
            </a:r>
            <a:r>
              <a:rPr lang="it-IT" sz="1600" dirty="0"/>
              <a:t> of journals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	</a:t>
            </a:r>
            <a:r>
              <a:rPr lang="it-IT" sz="1600" dirty="0" err="1"/>
              <a:t>already</a:t>
            </a:r>
            <a:r>
              <a:rPr lang="it-IT" sz="1600" dirty="0"/>
              <a:t> </a:t>
            </a:r>
            <a:r>
              <a:rPr lang="it-IT" sz="1600" dirty="0" err="1"/>
              <a:t>published</a:t>
            </a:r>
            <a:r>
              <a:rPr lang="it-IT" sz="1600" dirty="0"/>
              <a:t>, or</a:t>
            </a:r>
          </a:p>
          <a:p>
            <a:pPr algn="just"/>
            <a:r>
              <a:rPr lang="it-IT" sz="1600" dirty="0"/>
              <a:t>	</a:t>
            </a:r>
            <a:r>
              <a:rPr lang="it-IT" sz="1600" dirty="0" err="1"/>
              <a:t>newly</a:t>
            </a:r>
            <a:r>
              <a:rPr lang="it-IT" sz="1600" dirty="0"/>
              <a:t> </a:t>
            </a:r>
            <a:r>
              <a:rPr lang="it-IT" sz="1600" dirty="0" err="1"/>
              <a:t>established</a:t>
            </a:r>
            <a:endParaRPr lang="it-IT" sz="1600" dirty="0"/>
          </a:p>
          <a:p>
            <a:pPr algn="just"/>
            <a:endParaRPr lang="it-IT" sz="1600" dirty="0"/>
          </a:p>
          <a:p>
            <a:pPr algn="just"/>
            <a:r>
              <a:rPr lang="it-IT" sz="1600" dirty="0" err="1"/>
              <a:t>has</a:t>
            </a:r>
            <a:r>
              <a:rPr lang="it-IT" sz="1600" dirty="0"/>
              <a:t> </a:t>
            </a:r>
            <a:r>
              <a:rPr lang="it-IT" sz="1600" dirty="0" err="1"/>
              <a:t>resulted</a:t>
            </a:r>
            <a:r>
              <a:rPr lang="it-IT" sz="1600" dirty="0"/>
              <a:t> in a </a:t>
            </a:r>
            <a:r>
              <a:rPr lang="it-IT" sz="1600" dirty="0" err="1"/>
              <a:t>layering</a:t>
            </a:r>
            <a:r>
              <a:rPr lang="it-IT" sz="1600" dirty="0"/>
              <a:t> of </a:t>
            </a:r>
            <a:r>
              <a:rPr lang="it-IT" sz="1600" dirty="0" err="1"/>
              <a:t>publication</a:t>
            </a:r>
            <a:r>
              <a:rPr lang="it-IT" sz="1600" dirty="0"/>
              <a:t> </a:t>
            </a:r>
            <a:r>
              <a:rPr lang="it-IT" sz="1600" dirty="0" err="1"/>
              <a:t>practices</a:t>
            </a:r>
            <a:r>
              <a:rPr lang="it-IT" sz="1600" dirty="0"/>
              <a:t> and Open Science knowledge </a:t>
            </a:r>
            <a:r>
              <a:rPr lang="it-IT" sz="1600" dirty="0" err="1"/>
              <a:t>across</a:t>
            </a:r>
            <a:r>
              <a:rPr lang="it-IT" sz="1600" dirty="0"/>
              <a:t> the </a:t>
            </a:r>
            <a:r>
              <a:rPr lang="it-IT" sz="1600" dirty="0" err="1"/>
              <a:t>various</a:t>
            </a:r>
            <a:r>
              <a:rPr lang="it-IT" sz="1600" dirty="0"/>
              <a:t> </a:t>
            </a:r>
            <a:r>
              <a:rPr lang="it-IT" sz="1600" dirty="0" err="1"/>
              <a:t>editorial</a:t>
            </a:r>
            <a:r>
              <a:rPr lang="it-IT" sz="1600" dirty="0"/>
              <a:t> boards, </a:t>
            </a:r>
            <a:r>
              <a:rPr lang="it-IT" sz="1600" dirty="0" err="1"/>
              <a:t>depending</a:t>
            </a:r>
            <a:r>
              <a:rPr lang="it-IT" sz="1600" dirty="0"/>
              <a:t> on </a:t>
            </a:r>
            <a:r>
              <a:rPr lang="it-IT" sz="1600" dirty="0" err="1"/>
              <a:t>when</a:t>
            </a:r>
            <a:r>
              <a:rPr lang="it-IT" sz="1600" dirty="0"/>
              <a:t> </a:t>
            </a:r>
            <a:r>
              <a:rPr lang="it-IT" sz="1600" dirty="0" err="1"/>
              <a:t>they</a:t>
            </a:r>
            <a:r>
              <a:rPr lang="it-IT" sz="1600" dirty="0"/>
              <a:t> </a:t>
            </a:r>
            <a:r>
              <a:rPr lang="it-IT" sz="1600" dirty="0" err="1"/>
              <a:t>joined</a:t>
            </a:r>
            <a:r>
              <a:rPr lang="it-IT" sz="1600" dirty="0"/>
              <a:t> the </a:t>
            </a:r>
            <a:r>
              <a:rPr lang="it-IT" sz="1600" dirty="0" err="1"/>
              <a:t>platform</a:t>
            </a:r>
            <a:r>
              <a:rPr lang="it-IT" sz="1600" dirty="0"/>
              <a:t>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4E62DBC-38F1-48BF-BF23-087601B01877}"/>
              </a:ext>
            </a:extLst>
          </p:cNvPr>
          <p:cNvSpPr txBox="1"/>
          <p:nvPr/>
        </p:nvSpPr>
        <p:spPr>
          <a:xfrm>
            <a:off x="1781174" y="3483059"/>
            <a:ext cx="4314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The University Press </a:t>
            </a:r>
            <a:r>
              <a:rPr lang="it-IT" sz="1600" dirty="0" err="1"/>
              <a:t>provides</a:t>
            </a:r>
            <a:r>
              <a:rPr lang="it-IT" sz="1600" dirty="0"/>
              <a:t> </a:t>
            </a:r>
            <a:r>
              <a:rPr lang="it-IT" sz="1600" dirty="0" err="1"/>
              <a:t>initial</a:t>
            </a:r>
            <a:r>
              <a:rPr lang="it-IT" sz="1600" dirty="0"/>
              <a:t> training	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on the OJS </a:t>
            </a:r>
            <a:r>
              <a:rPr lang="it-IT" sz="1600" dirty="0" err="1"/>
              <a:t>platform</a:t>
            </a:r>
            <a:endParaRPr lang="it-IT" sz="16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on the DOAJ </a:t>
            </a:r>
            <a:r>
              <a:rPr lang="it-IT" sz="1600" dirty="0" err="1"/>
              <a:t>requirements</a:t>
            </a:r>
            <a:endParaRPr lang="it-IT" sz="16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9780A7C-F4B9-48B5-BF84-000E12AA9090}"/>
              </a:ext>
            </a:extLst>
          </p:cNvPr>
          <p:cNvSpPr txBox="1"/>
          <p:nvPr/>
        </p:nvSpPr>
        <p:spPr>
          <a:xfrm>
            <a:off x="6096000" y="3918817"/>
            <a:ext cx="4429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… </a:t>
            </a:r>
            <a:r>
              <a:rPr lang="it-IT" sz="1600" dirty="0" err="1"/>
              <a:t>but</a:t>
            </a:r>
            <a:r>
              <a:rPr lang="it-IT" sz="1600" dirty="0"/>
              <a:t> the Open Science panorama </a:t>
            </a:r>
            <a:r>
              <a:rPr lang="it-IT" sz="1600" dirty="0" err="1"/>
              <a:t>has</a:t>
            </a:r>
            <a:r>
              <a:rPr lang="it-IT" sz="1600" dirty="0"/>
              <a:t> </a:t>
            </a:r>
            <a:r>
              <a:rPr lang="it-IT" sz="1600" dirty="0" err="1"/>
              <a:t>substantially</a:t>
            </a:r>
            <a:r>
              <a:rPr lang="it-IT" sz="1600" dirty="0"/>
              <a:t> </a:t>
            </a:r>
            <a:r>
              <a:rPr lang="it-IT" sz="1600" dirty="0" err="1"/>
              <a:t>evolved</a:t>
            </a:r>
            <a:r>
              <a:rPr lang="it-IT" sz="1600" dirty="0"/>
              <a:t> </a:t>
            </a:r>
            <a:r>
              <a:rPr lang="it-IT" sz="1600" dirty="0" err="1"/>
              <a:t>through</a:t>
            </a:r>
            <a:r>
              <a:rPr lang="it-IT" sz="1600" dirty="0"/>
              <a:t> the </a:t>
            </a:r>
            <a:r>
              <a:rPr lang="it-IT" sz="1600" dirty="0" err="1"/>
              <a:t>years</a:t>
            </a:r>
            <a:r>
              <a:rPr lang="it-IT" sz="1600" dirty="0"/>
              <a:t>, </a:t>
            </a:r>
            <a:r>
              <a:rPr lang="it-IT" sz="1600" dirty="0" err="1"/>
              <a:t>leading</a:t>
            </a:r>
            <a:r>
              <a:rPr lang="it-IT" sz="1600" dirty="0"/>
              <a:t> to new tools, </a:t>
            </a:r>
            <a:r>
              <a:rPr lang="it-IT" sz="1600" dirty="0" err="1"/>
              <a:t>actors</a:t>
            </a:r>
            <a:r>
              <a:rPr lang="it-IT" sz="1600" dirty="0"/>
              <a:t> and best </a:t>
            </a:r>
            <a:r>
              <a:rPr lang="it-IT" sz="1600" dirty="0" err="1"/>
              <a:t>practices</a:t>
            </a:r>
            <a:endParaRPr lang="it-IT" sz="1600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88B37226-FEEB-43C9-9343-993B32C42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60" y="4565468"/>
            <a:ext cx="2010229" cy="68400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F1B7E128-78F6-41A3-99A4-5EDC60E0F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22" y="5724525"/>
            <a:ext cx="974653" cy="701293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F265E733-98E3-4B20-A101-D09F94355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399" y="4858837"/>
            <a:ext cx="1815186" cy="870089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963E3809-03FF-4305-BD8E-9529677C5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48" y="5948317"/>
            <a:ext cx="2705112" cy="802399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B43C231E-97CA-499F-BCBF-268FCFB437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73" y="4824699"/>
            <a:ext cx="2261624" cy="534229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994AC42C-FC2D-4297-82F7-8AB3CAB8C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69" y="5827513"/>
            <a:ext cx="1681162" cy="681037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431991AF-D19F-4E2E-A41C-488D7AA7AA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60" y="5509536"/>
            <a:ext cx="2338388" cy="75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32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3C0EBE-9932-4CDE-8D9F-B8C300B8E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role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8F40EC9-66E4-4352-A2CD-C4B7357CA194}"/>
              </a:ext>
            </a:extLst>
          </p:cNvPr>
          <p:cNvSpPr txBox="1"/>
          <p:nvPr/>
        </p:nvSpPr>
        <p:spPr>
          <a:xfrm>
            <a:off x="2652712" y="1428649"/>
            <a:ext cx="6886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What</a:t>
            </a:r>
            <a:r>
              <a:rPr lang="it-IT" sz="2400" dirty="0"/>
              <a:t> </a:t>
            </a:r>
            <a:r>
              <a:rPr lang="it-IT" sz="2400" dirty="0" err="1"/>
              <a:t>could</a:t>
            </a:r>
            <a:r>
              <a:rPr lang="it-IT" sz="2400" dirty="0"/>
              <a:t> be </a:t>
            </a:r>
            <a:r>
              <a:rPr lang="it-IT" sz="2400" b="1" dirty="0"/>
              <a:t>the </a:t>
            </a:r>
            <a:r>
              <a:rPr lang="it-IT" sz="2400" b="1" dirty="0" err="1"/>
              <a:t>role</a:t>
            </a:r>
            <a:r>
              <a:rPr lang="it-IT" sz="2400" b="1" dirty="0"/>
              <a:t> </a:t>
            </a:r>
            <a:r>
              <a:rPr lang="it-IT" sz="2400" dirty="0"/>
              <a:t>of a Diamond University Press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publishes</a:t>
            </a:r>
            <a:r>
              <a:rPr lang="it-IT" sz="2400" dirty="0"/>
              <a:t> </a:t>
            </a:r>
            <a:r>
              <a:rPr lang="it-IT" sz="2400" dirty="0" err="1"/>
              <a:t>scholarly</a:t>
            </a:r>
            <a:r>
              <a:rPr lang="it-IT" sz="2400" dirty="0"/>
              <a:t> journals?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9154048-888D-4C53-B996-BA173E28DD25}"/>
              </a:ext>
            </a:extLst>
          </p:cNvPr>
          <p:cNvSpPr txBox="1"/>
          <p:nvPr/>
        </p:nvSpPr>
        <p:spPr>
          <a:xfrm>
            <a:off x="2974181" y="2996297"/>
            <a:ext cx="62436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To </a:t>
            </a:r>
            <a:r>
              <a:rPr lang="it-IT" dirty="0" err="1">
                <a:solidFill>
                  <a:schemeClr val="tx1"/>
                </a:solidFill>
              </a:rPr>
              <a:t>offer</a:t>
            </a:r>
            <a:r>
              <a:rPr lang="it-IT" dirty="0">
                <a:solidFill>
                  <a:schemeClr val="tx1"/>
                </a:solidFill>
              </a:rPr>
              <a:t> a </a:t>
            </a:r>
            <a:r>
              <a:rPr lang="it-IT" b="1" dirty="0" err="1">
                <a:solidFill>
                  <a:schemeClr val="tx1"/>
                </a:solidFill>
              </a:rPr>
              <a:t>sustainable</a:t>
            </a:r>
            <a:r>
              <a:rPr lang="it-IT" b="1" dirty="0">
                <a:solidFill>
                  <a:schemeClr val="tx1"/>
                </a:solidFill>
              </a:rPr>
              <a:t> range of services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and </a:t>
            </a:r>
            <a:r>
              <a:rPr lang="it-IT" b="1" dirty="0">
                <a:solidFill>
                  <a:schemeClr val="tx1"/>
                </a:solidFill>
              </a:rPr>
              <a:t>support</a:t>
            </a:r>
            <a:r>
              <a:rPr lang="it-IT" dirty="0">
                <a:solidFill>
                  <a:schemeClr val="tx1"/>
                </a:solidFill>
              </a:rPr>
              <a:t> to </a:t>
            </a:r>
            <a:r>
              <a:rPr lang="it-IT" dirty="0" err="1">
                <a:solidFill>
                  <a:schemeClr val="tx1"/>
                </a:solidFill>
              </a:rPr>
              <a:t>editorial</a:t>
            </a:r>
            <a:r>
              <a:rPr lang="it-IT" dirty="0">
                <a:solidFill>
                  <a:schemeClr val="tx1"/>
                </a:solidFill>
              </a:rPr>
              <a:t> boards,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i="1" dirty="0" err="1"/>
              <a:t>ensuring</a:t>
            </a:r>
            <a:endParaRPr lang="it-IT" i="1" dirty="0">
              <a:solidFill>
                <a:schemeClr val="tx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7525F6D-9DBE-4608-85C4-D4A14417AC51}"/>
              </a:ext>
            </a:extLst>
          </p:cNvPr>
          <p:cNvSpPr txBox="1"/>
          <p:nvPr/>
        </p:nvSpPr>
        <p:spPr>
          <a:xfrm>
            <a:off x="1952625" y="4656278"/>
            <a:ext cx="3286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 err="1"/>
              <a:t>preservation</a:t>
            </a:r>
            <a:r>
              <a:rPr lang="it-IT" dirty="0"/>
              <a:t> of the </a:t>
            </a:r>
            <a:r>
              <a:rPr lang="it-IT" b="1" dirty="0"/>
              <a:t>boards </a:t>
            </a:r>
            <a:r>
              <a:rPr lang="it-IT" b="1" dirty="0" err="1"/>
              <a:t>editorial</a:t>
            </a:r>
            <a:r>
              <a:rPr lang="it-IT" b="1" dirty="0"/>
              <a:t> </a:t>
            </a:r>
            <a:r>
              <a:rPr lang="it-IT" b="1" dirty="0" err="1"/>
              <a:t>freedom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DEA3074-E188-4B8B-BAD3-CEE659C713B6}"/>
              </a:ext>
            </a:extLst>
          </p:cNvPr>
          <p:cNvSpPr txBox="1"/>
          <p:nvPr/>
        </p:nvSpPr>
        <p:spPr>
          <a:xfrm>
            <a:off x="7574754" y="4656277"/>
            <a:ext cx="32861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 err="1">
                <a:solidFill>
                  <a:schemeClr val="tx1"/>
                </a:solidFill>
              </a:rPr>
              <a:t>dissemination</a:t>
            </a:r>
            <a:r>
              <a:rPr lang="it-IT" b="1" dirty="0">
                <a:solidFill>
                  <a:schemeClr val="tx1"/>
                </a:solidFill>
              </a:rPr>
              <a:t> of Open Science and Diamond publishing best </a:t>
            </a:r>
            <a:r>
              <a:rPr lang="it-IT" b="1" dirty="0" err="1">
                <a:solidFill>
                  <a:schemeClr val="tx1"/>
                </a:solidFill>
              </a:rPr>
              <a:t>practices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and </a:t>
            </a:r>
            <a:r>
              <a:rPr lang="it-IT" b="1" dirty="0">
                <a:solidFill>
                  <a:schemeClr val="tx1"/>
                </a:solidFill>
              </a:rPr>
              <a:t>monitoring</a:t>
            </a:r>
            <a:r>
              <a:rPr lang="it-IT" dirty="0">
                <a:solidFill>
                  <a:schemeClr val="tx1"/>
                </a:solidFill>
              </a:rPr>
              <a:t> of </a:t>
            </a:r>
            <a:r>
              <a:rPr lang="it-IT" dirty="0" err="1">
                <a:solidFill>
                  <a:schemeClr val="tx1"/>
                </a:solidFill>
              </a:rPr>
              <a:t>their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adherence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3" name="Connettore a gomito 12">
            <a:extLst>
              <a:ext uri="{FF2B5EF4-FFF2-40B4-BE49-F238E27FC236}">
                <a16:creationId xmlns:a16="http://schemas.microsoft.com/office/drawing/2014/main" id="{8CF27EBF-322C-4919-A2F9-64BF78AA5F34}"/>
              </a:ext>
            </a:extLst>
          </p:cNvPr>
          <p:cNvCxnSpPr>
            <a:stCxn id="6" idx="2"/>
            <a:endCxn id="7" idx="0"/>
          </p:cNvCxnSpPr>
          <p:nvPr/>
        </p:nvCxnSpPr>
        <p:spPr>
          <a:xfrm rot="5400000">
            <a:off x="4616018" y="3176297"/>
            <a:ext cx="459652" cy="2500311"/>
          </a:xfrm>
          <a:prstGeom prst="bentConnector3">
            <a:avLst/>
          </a:prstGeom>
          <a:ln>
            <a:solidFill>
              <a:srgbClr val="0D3D72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a gomito 16">
            <a:extLst>
              <a:ext uri="{FF2B5EF4-FFF2-40B4-BE49-F238E27FC236}">
                <a16:creationId xmlns:a16="http://schemas.microsoft.com/office/drawing/2014/main" id="{A25984C8-13CC-452F-B1FB-533DAD30FC12}"/>
              </a:ext>
            </a:extLst>
          </p:cNvPr>
          <p:cNvCxnSpPr>
            <a:stCxn id="6" idx="2"/>
            <a:endCxn id="9" idx="0"/>
          </p:cNvCxnSpPr>
          <p:nvPr/>
        </p:nvCxnSpPr>
        <p:spPr>
          <a:xfrm rot="16200000" flipH="1">
            <a:off x="7427083" y="2865542"/>
            <a:ext cx="459651" cy="3121818"/>
          </a:xfrm>
          <a:prstGeom prst="bentConnector3">
            <a:avLst/>
          </a:prstGeom>
          <a:ln>
            <a:solidFill>
              <a:srgbClr val="0D3D7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321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9E8C1-45FB-4EC9-8686-7614AE4F8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Preservation</a:t>
            </a:r>
            <a:r>
              <a:rPr lang="it-IT" dirty="0"/>
              <a:t> of board </a:t>
            </a:r>
            <a:r>
              <a:rPr lang="it-IT" dirty="0" err="1"/>
              <a:t>editorial</a:t>
            </a:r>
            <a:r>
              <a:rPr lang="it-IT" dirty="0"/>
              <a:t> </a:t>
            </a:r>
            <a:r>
              <a:rPr lang="it-IT" dirty="0" err="1"/>
              <a:t>freedom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85DFBB-82D2-42D2-B636-02C347B7A300}"/>
              </a:ext>
            </a:extLst>
          </p:cNvPr>
          <p:cNvSpPr txBox="1"/>
          <p:nvPr/>
        </p:nvSpPr>
        <p:spPr>
          <a:xfrm>
            <a:off x="1781175" y="1213367"/>
            <a:ext cx="5066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In a Diamond University Press journal boards </a:t>
            </a:r>
            <a:r>
              <a:rPr lang="it-IT" sz="1600" dirty="0" err="1"/>
              <a:t>have</a:t>
            </a:r>
            <a:r>
              <a:rPr lang="it-IT" sz="1600" dirty="0"/>
              <a:t> </a:t>
            </a:r>
            <a:r>
              <a:rPr lang="it-IT" sz="1600" b="1" dirty="0"/>
              <a:t>complete </a:t>
            </a:r>
            <a:r>
              <a:rPr lang="it-IT" sz="1600" b="1" dirty="0" err="1"/>
              <a:t>editorial</a:t>
            </a:r>
            <a:r>
              <a:rPr lang="it-IT" sz="1600" b="1" dirty="0"/>
              <a:t> </a:t>
            </a:r>
            <a:r>
              <a:rPr lang="it-IT" sz="1600" b="1" dirty="0" err="1"/>
              <a:t>freedom</a:t>
            </a:r>
            <a:endParaRPr lang="it-IT" sz="1600" b="1" dirty="0"/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2DB21A79-D5B6-4452-BE98-AE5671D008FB}"/>
              </a:ext>
            </a:extLst>
          </p:cNvPr>
          <p:cNvGrpSpPr/>
          <p:nvPr/>
        </p:nvGrpSpPr>
        <p:grpSpPr>
          <a:xfrm>
            <a:off x="1351156" y="1798142"/>
            <a:ext cx="2963352" cy="1961243"/>
            <a:chOff x="1351156" y="1798142"/>
            <a:chExt cx="2963352" cy="1961243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8BF9DDBC-6D19-4B26-AC31-F03B9EB02756}"/>
                </a:ext>
              </a:extLst>
            </p:cNvPr>
            <p:cNvSpPr txBox="1"/>
            <p:nvPr/>
          </p:nvSpPr>
          <p:spPr>
            <a:xfrm>
              <a:off x="1351156" y="2928388"/>
              <a:ext cx="20389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b="1" dirty="0"/>
                <a:t>No </a:t>
              </a:r>
              <a:r>
                <a:rPr lang="it-IT" sz="1600" b="1" dirty="0" err="1"/>
                <a:t>minimal</a:t>
              </a:r>
              <a:r>
                <a:rPr lang="it-IT" sz="1600" b="1" dirty="0"/>
                <a:t> </a:t>
              </a:r>
              <a:r>
                <a:rPr lang="it-IT" sz="1600" b="1" dirty="0" err="1"/>
                <a:t>number</a:t>
              </a:r>
              <a:r>
                <a:rPr lang="it-IT" sz="1600" b="1" dirty="0"/>
                <a:t> of </a:t>
              </a:r>
              <a:r>
                <a:rPr lang="it-IT" sz="1600" b="1" dirty="0" err="1"/>
                <a:t>articles</a:t>
              </a:r>
              <a:r>
                <a:rPr lang="it-IT" sz="1600" b="1" dirty="0"/>
                <a:t> </a:t>
              </a:r>
              <a:r>
                <a:rPr lang="it-IT" sz="1600" dirty="0"/>
                <a:t>to be </a:t>
              </a:r>
              <a:r>
                <a:rPr lang="it-IT" sz="1600" dirty="0" err="1"/>
                <a:t>published</a:t>
              </a:r>
              <a:r>
                <a:rPr lang="it-IT" sz="1600" dirty="0"/>
                <a:t> per </a:t>
              </a:r>
              <a:r>
                <a:rPr lang="it-IT" sz="1600" dirty="0" err="1"/>
                <a:t>year</a:t>
              </a:r>
              <a:endParaRPr lang="it-IT" sz="1600" dirty="0"/>
            </a:p>
          </p:txBody>
        </p: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98C82944-681D-431F-8ED6-FACC2E074BC5}"/>
                </a:ext>
              </a:extLst>
            </p:cNvPr>
            <p:cNvCxnSpPr>
              <a:stCxn id="3" idx="2"/>
              <a:endCxn id="7" idx="0"/>
            </p:cNvCxnSpPr>
            <p:nvPr/>
          </p:nvCxnSpPr>
          <p:spPr>
            <a:xfrm flipH="1">
              <a:off x="2370649" y="1798142"/>
              <a:ext cx="1943859" cy="1130246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62C80229-2475-48A6-8414-1454DA663800}"/>
              </a:ext>
            </a:extLst>
          </p:cNvPr>
          <p:cNvGrpSpPr/>
          <p:nvPr/>
        </p:nvGrpSpPr>
        <p:grpSpPr>
          <a:xfrm>
            <a:off x="4250213" y="1798142"/>
            <a:ext cx="978853" cy="2714440"/>
            <a:chOff x="4250213" y="1798142"/>
            <a:chExt cx="978853" cy="2714440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EB3C866A-2067-484C-A343-BFE148C9768C}"/>
                </a:ext>
              </a:extLst>
            </p:cNvPr>
            <p:cNvSpPr txBox="1"/>
            <p:nvPr/>
          </p:nvSpPr>
          <p:spPr>
            <a:xfrm>
              <a:off x="4250213" y="4174028"/>
              <a:ext cx="9788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b="1" dirty="0"/>
                <a:t>No APC</a:t>
              </a:r>
            </a:p>
          </p:txBody>
        </p: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E3A45E82-ACAA-44E8-990B-87C1615887AB}"/>
                </a:ext>
              </a:extLst>
            </p:cNvPr>
            <p:cNvCxnSpPr>
              <a:stCxn id="3" idx="2"/>
              <a:endCxn id="9" idx="0"/>
            </p:cNvCxnSpPr>
            <p:nvPr/>
          </p:nvCxnSpPr>
          <p:spPr>
            <a:xfrm>
              <a:off x="4314508" y="1798142"/>
              <a:ext cx="425132" cy="23758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2F336103-C8A1-4A3A-8979-6FB5B2025875}"/>
              </a:ext>
            </a:extLst>
          </p:cNvPr>
          <p:cNvGrpSpPr/>
          <p:nvPr/>
        </p:nvGrpSpPr>
        <p:grpSpPr>
          <a:xfrm>
            <a:off x="2206303" y="1798142"/>
            <a:ext cx="2108205" cy="4456092"/>
            <a:chOff x="2206303" y="1798142"/>
            <a:chExt cx="2108205" cy="4456092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A7FACE4F-6EF9-4929-96E0-0DE2990FC95C}"/>
                </a:ext>
              </a:extLst>
            </p:cNvPr>
            <p:cNvSpPr txBox="1"/>
            <p:nvPr/>
          </p:nvSpPr>
          <p:spPr>
            <a:xfrm>
              <a:off x="2206303" y="5423237"/>
              <a:ext cx="20389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b="1" dirty="0"/>
                <a:t>No </a:t>
              </a:r>
              <a:r>
                <a:rPr lang="it-IT" sz="1600" b="1" dirty="0" err="1"/>
                <a:t>recommendations</a:t>
              </a:r>
              <a:r>
                <a:rPr lang="it-IT" sz="1600" b="1" dirty="0"/>
                <a:t> </a:t>
              </a:r>
              <a:r>
                <a:rPr lang="it-IT" sz="1600" dirty="0"/>
                <a:t>on </a:t>
              </a:r>
              <a:r>
                <a:rPr lang="it-IT" sz="1600" b="1" dirty="0" err="1"/>
                <a:t>topics</a:t>
              </a:r>
              <a:r>
                <a:rPr lang="it-IT" sz="1600" dirty="0"/>
                <a:t> or </a:t>
              </a:r>
              <a:r>
                <a:rPr lang="it-IT" sz="1600" b="1" dirty="0"/>
                <a:t>special </a:t>
              </a:r>
              <a:r>
                <a:rPr lang="it-IT" sz="1600" b="1" dirty="0" err="1"/>
                <a:t>issues</a:t>
              </a:r>
              <a:endParaRPr lang="it-IT" sz="1600" b="1" dirty="0"/>
            </a:p>
          </p:txBody>
        </p: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75287C22-391D-4FAB-9880-183A35EF811B}"/>
                </a:ext>
              </a:extLst>
            </p:cNvPr>
            <p:cNvCxnSpPr>
              <a:stCxn id="3" idx="2"/>
              <a:endCxn id="8" idx="0"/>
            </p:cNvCxnSpPr>
            <p:nvPr/>
          </p:nvCxnSpPr>
          <p:spPr>
            <a:xfrm flipH="1">
              <a:off x="3225796" y="1798142"/>
              <a:ext cx="1088712" cy="36250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F56E98B0-8AC4-4E13-BC40-39751FCDA843}"/>
              </a:ext>
            </a:extLst>
          </p:cNvPr>
          <p:cNvGrpSpPr/>
          <p:nvPr/>
        </p:nvGrpSpPr>
        <p:grpSpPr>
          <a:xfrm>
            <a:off x="4314508" y="1798142"/>
            <a:ext cx="3156581" cy="3846491"/>
            <a:chOff x="4314508" y="1798142"/>
            <a:chExt cx="3156581" cy="3846491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CC48D994-004B-4298-978A-E893FCF83208}"/>
                </a:ext>
              </a:extLst>
            </p:cNvPr>
            <p:cNvSpPr txBox="1"/>
            <p:nvPr/>
          </p:nvSpPr>
          <p:spPr>
            <a:xfrm>
              <a:off x="6096000" y="5059858"/>
              <a:ext cx="1375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dirty="0"/>
                <a:t>No </a:t>
              </a:r>
              <a:r>
                <a:rPr lang="it-IT" sz="1600" dirty="0" err="1"/>
                <a:t>graphical</a:t>
              </a:r>
              <a:r>
                <a:rPr lang="it-IT" sz="1600" dirty="0"/>
                <a:t> </a:t>
              </a:r>
              <a:r>
                <a:rPr lang="it-IT" sz="1600" dirty="0" err="1"/>
                <a:t>constraints</a:t>
              </a:r>
              <a:endParaRPr lang="it-IT" sz="1600" dirty="0"/>
            </a:p>
          </p:txBody>
        </p:sp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0C6AB49D-A2C2-4B96-92CE-CF280CCA3E9C}"/>
                </a:ext>
              </a:extLst>
            </p:cNvPr>
            <p:cNvCxnSpPr>
              <a:stCxn id="3" idx="2"/>
              <a:endCxn id="11" idx="0"/>
            </p:cNvCxnSpPr>
            <p:nvPr/>
          </p:nvCxnSpPr>
          <p:spPr>
            <a:xfrm>
              <a:off x="4314508" y="1798142"/>
              <a:ext cx="2469037" cy="32617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BBC2544C-DF4A-4746-80A9-23164D63ADC7}"/>
              </a:ext>
            </a:extLst>
          </p:cNvPr>
          <p:cNvGrpSpPr/>
          <p:nvPr/>
        </p:nvGrpSpPr>
        <p:grpSpPr>
          <a:xfrm>
            <a:off x="4314508" y="1798142"/>
            <a:ext cx="7613250" cy="1066551"/>
            <a:chOff x="4314508" y="1798142"/>
            <a:chExt cx="7613250" cy="1066551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9ACA33C4-CAC9-449C-AFB8-9C37EF66524E}"/>
                </a:ext>
              </a:extLst>
            </p:cNvPr>
            <p:cNvSpPr txBox="1"/>
            <p:nvPr/>
          </p:nvSpPr>
          <p:spPr>
            <a:xfrm>
              <a:off x="8493841" y="2279918"/>
              <a:ext cx="34339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b="1" dirty="0" err="1"/>
                <a:t>Through</a:t>
              </a:r>
              <a:r>
                <a:rPr lang="it-IT" sz="1600" b="1" dirty="0"/>
                <a:t> the </a:t>
              </a:r>
              <a:r>
                <a:rPr lang="it-IT" sz="1600" b="1" dirty="0" err="1"/>
                <a:t>scientific</a:t>
              </a:r>
              <a:r>
                <a:rPr lang="it-IT" sz="1600" b="1" dirty="0"/>
                <a:t> </a:t>
              </a:r>
              <a:r>
                <a:rPr lang="it-IT" sz="1600" b="1" dirty="0" err="1"/>
                <a:t>process</a:t>
              </a:r>
              <a:r>
                <a:rPr lang="it-IT" sz="1600" dirty="0"/>
                <a:t>: no </a:t>
              </a:r>
              <a:r>
                <a:rPr lang="it-IT" sz="1600" dirty="0" err="1"/>
                <a:t>interferences</a:t>
              </a:r>
              <a:r>
                <a:rPr lang="it-IT" sz="1600" dirty="0"/>
                <a:t> in the workflow </a:t>
              </a:r>
              <a:r>
                <a:rPr lang="it-IT" sz="1600" dirty="0" err="1"/>
                <a:t>phases</a:t>
              </a:r>
              <a:endParaRPr lang="it-IT" sz="1600" dirty="0"/>
            </a:p>
          </p:txBody>
        </p:sp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A8FB89CC-624D-4AC0-9F6B-0A9312B28C75}"/>
                </a:ext>
              </a:extLst>
            </p:cNvPr>
            <p:cNvCxnSpPr>
              <a:cxnSpLocks/>
              <a:stCxn id="3" idx="2"/>
              <a:endCxn id="6" idx="0"/>
            </p:cNvCxnSpPr>
            <p:nvPr/>
          </p:nvCxnSpPr>
          <p:spPr>
            <a:xfrm>
              <a:off x="4314508" y="1798142"/>
              <a:ext cx="5896292" cy="4817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3395579F-A0C5-4962-BA91-8AA68B064FC3}"/>
              </a:ext>
            </a:extLst>
          </p:cNvPr>
          <p:cNvGrpSpPr/>
          <p:nvPr/>
        </p:nvGrpSpPr>
        <p:grpSpPr>
          <a:xfrm>
            <a:off x="4314508" y="1798142"/>
            <a:ext cx="6218318" cy="2546018"/>
            <a:chOff x="4314508" y="1798142"/>
            <a:chExt cx="6218318" cy="2546018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5C587242-DD1C-40E8-8E0C-08B1D2B4D88D}"/>
                </a:ext>
              </a:extLst>
            </p:cNvPr>
            <p:cNvSpPr txBox="1"/>
            <p:nvPr/>
          </p:nvSpPr>
          <p:spPr>
            <a:xfrm>
              <a:off x="8493841" y="3759385"/>
              <a:ext cx="20389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b="1" dirty="0"/>
                <a:t>Board</a:t>
              </a:r>
              <a:r>
                <a:rPr lang="it-IT" sz="1600" dirty="0"/>
                <a:t> </a:t>
              </a:r>
              <a:r>
                <a:rPr lang="it-IT" sz="1600" dirty="0" err="1"/>
                <a:t>chosen</a:t>
              </a:r>
              <a:r>
                <a:rPr lang="it-IT" sz="1600" dirty="0"/>
                <a:t> </a:t>
              </a:r>
              <a:r>
                <a:rPr lang="it-IT" sz="1600" dirty="0" err="1"/>
                <a:t>through</a:t>
              </a:r>
              <a:r>
                <a:rPr lang="it-IT" sz="1600" dirty="0"/>
                <a:t> </a:t>
              </a:r>
              <a:r>
                <a:rPr lang="it-IT" sz="1600" b="1" dirty="0" err="1"/>
                <a:t>transparent</a:t>
              </a:r>
              <a:r>
                <a:rPr lang="it-IT" sz="1600" dirty="0"/>
                <a:t> ways</a:t>
              </a:r>
            </a:p>
          </p:txBody>
        </p:sp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CBB9202D-641D-4D31-9992-53368B71F4AD}"/>
                </a:ext>
              </a:extLst>
            </p:cNvPr>
            <p:cNvCxnSpPr>
              <a:stCxn id="3" idx="2"/>
              <a:endCxn id="10" idx="0"/>
            </p:cNvCxnSpPr>
            <p:nvPr/>
          </p:nvCxnSpPr>
          <p:spPr>
            <a:xfrm>
              <a:off x="4314508" y="1798142"/>
              <a:ext cx="5198826" cy="19612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BF57DEB7-2208-4F7C-A87E-D66E8B39B47A}"/>
              </a:ext>
            </a:extLst>
          </p:cNvPr>
          <p:cNvGrpSpPr/>
          <p:nvPr/>
        </p:nvGrpSpPr>
        <p:grpSpPr>
          <a:xfrm>
            <a:off x="4314508" y="1798142"/>
            <a:ext cx="5754052" cy="4855598"/>
            <a:chOff x="4314508" y="1798142"/>
            <a:chExt cx="5754052" cy="4855598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74487C4-7A4F-4433-8D01-E9B44DEA472D}"/>
                </a:ext>
              </a:extLst>
            </p:cNvPr>
            <p:cNvSpPr txBox="1"/>
            <p:nvPr/>
          </p:nvSpPr>
          <p:spPr>
            <a:xfrm>
              <a:off x="8575041" y="5822743"/>
              <a:ext cx="149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dirty="0"/>
                <a:t>Freedom to use </a:t>
              </a:r>
              <a:r>
                <a:rPr lang="it-IT" sz="1600" b="1" dirty="0" err="1"/>
                <a:t>own</a:t>
              </a:r>
              <a:r>
                <a:rPr lang="it-IT" sz="1600" b="1" dirty="0"/>
                <a:t> service providers</a:t>
              </a:r>
            </a:p>
          </p:txBody>
        </p:sp>
        <p:cxnSp>
          <p:nvCxnSpPr>
            <p:cNvPr id="26" name="Connettore 2 25">
              <a:extLst>
                <a:ext uri="{FF2B5EF4-FFF2-40B4-BE49-F238E27FC236}">
                  <a16:creationId xmlns:a16="http://schemas.microsoft.com/office/drawing/2014/main" id="{0746F270-7980-459E-A300-D40E009297CF}"/>
                </a:ext>
              </a:extLst>
            </p:cNvPr>
            <p:cNvCxnSpPr>
              <a:stCxn id="3" idx="2"/>
              <a:endCxn id="12" idx="0"/>
            </p:cNvCxnSpPr>
            <p:nvPr/>
          </p:nvCxnSpPr>
          <p:spPr>
            <a:xfrm>
              <a:off x="4314508" y="1798142"/>
              <a:ext cx="5007293" cy="40246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4982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4E15B2-14C3-4871-AFF4-0988C05C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Dissemination</a:t>
            </a:r>
            <a:r>
              <a:rPr lang="it-IT" dirty="0"/>
              <a:t> of OS and DOA best </a:t>
            </a:r>
            <a:r>
              <a:rPr lang="it-IT" dirty="0" err="1"/>
              <a:t>practices</a:t>
            </a:r>
            <a:r>
              <a:rPr lang="it-IT" dirty="0"/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97BBF3-3F39-4809-B3B8-FC61F678F206}"/>
              </a:ext>
            </a:extLst>
          </p:cNvPr>
          <p:cNvSpPr txBox="1"/>
          <p:nvPr/>
        </p:nvSpPr>
        <p:spPr>
          <a:xfrm>
            <a:off x="1781175" y="1345157"/>
            <a:ext cx="62436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Diamond</a:t>
            </a:r>
            <a:r>
              <a:rPr lang="it-IT" dirty="0">
                <a:solidFill>
                  <a:schemeClr val="tx1"/>
                </a:solidFill>
              </a:rPr>
              <a:t> Open Access </a:t>
            </a:r>
            <a:r>
              <a:rPr lang="it-IT" dirty="0" err="1">
                <a:solidFill>
                  <a:schemeClr val="tx1"/>
                </a:solidFill>
              </a:rPr>
              <a:t>also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means</a:t>
            </a:r>
            <a:endParaRPr lang="it-IT" dirty="0">
              <a:solidFill>
                <a:schemeClr val="tx1"/>
              </a:solidFill>
            </a:endParaRPr>
          </a:p>
          <a:p>
            <a:endParaRPr lang="it-IT" dirty="0"/>
          </a:p>
          <a:p>
            <a:r>
              <a:rPr lang="it-IT" dirty="0">
                <a:solidFill>
                  <a:schemeClr val="tx1"/>
                </a:solidFill>
              </a:rPr>
              <a:t>	</a:t>
            </a:r>
            <a:r>
              <a:rPr lang="it-IT" b="1" dirty="0" err="1">
                <a:solidFill>
                  <a:schemeClr val="tx1"/>
                </a:solidFill>
              </a:rPr>
              <a:t>reclaiming</a:t>
            </a:r>
            <a:r>
              <a:rPr lang="it-IT" b="1" dirty="0">
                <a:solidFill>
                  <a:schemeClr val="tx1"/>
                </a:solidFill>
              </a:rPr>
              <a:t> public ownership </a:t>
            </a:r>
            <a:r>
              <a:rPr lang="it-IT" dirty="0">
                <a:solidFill>
                  <a:schemeClr val="tx1"/>
                </a:solidFill>
              </a:rPr>
              <a:t>of the </a:t>
            </a:r>
            <a:r>
              <a:rPr lang="it-IT" b="1" dirty="0">
                <a:solidFill>
                  <a:schemeClr val="tx1"/>
                </a:solidFill>
              </a:rPr>
              <a:t>public </a:t>
            </a:r>
            <a:r>
              <a:rPr lang="it-IT" b="1" dirty="0" err="1">
                <a:solidFill>
                  <a:schemeClr val="tx1"/>
                </a:solidFill>
              </a:rPr>
              <a:t>research</a:t>
            </a:r>
            <a:r>
              <a:rPr lang="it-IT" dirty="0">
                <a:solidFill>
                  <a:schemeClr val="tx1"/>
                </a:solidFill>
              </a:rPr>
              <a:t>,</a:t>
            </a:r>
            <a:endParaRPr lang="it-IT" dirty="0"/>
          </a:p>
          <a:p>
            <a:r>
              <a:rPr lang="it-IT" dirty="0">
                <a:solidFill>
                  <a:schemeClr val="tx1"/>
                </a:solidFill>
              </a:rPr>
              <a:t>	</a:t>
            </a:r>
          </a:p>
          <a:p>
            <a:r>
              <a:rPr lang="it-IT" dirty="0"/>
              <a:t>	</a:t>
            </a:r>
            <a:r>
              <a:rPr lang="it-IT" b="1" dirty="0" err="1">
                <a:solidFill>
                  <a:schemeClr val="tx1"/>
                </a:solidFill>
              </a:rPr>
              <a:t>financed</a:t>
            </a:r>
            <a:r>
              <a:rPr lang="it-IT" b="1" dirty="0">
                <a:solidFill>
                  <a:schemeClr val="tx1"/>
                </a:solidFill>
              </a:rPr>
              <a:t> by public </a:t>
            </a:r>
            <a:r>
              <a:rPr lang="it-IT" b="1" dirty="0" err="1">
                <a:solidFill>
                  <a:schemeClr val="tx1"/>
                </a:solidFill>
              </a:rPr>
              <a:t>resources</a:t>
            </a:r>
            <a:r>
              <a:rPr lang="it-IT" dirty="0">
                <a:solidFill>
                  <a:schemeClr val="tx1"/>
                </a:solidFill>
              </a:rPr>
              <a:t>,</a:t>
            </a:r>
          </a:p>
          <a:p>
            <a:r>
              <a:rPr lang="it-IT" dirty="0"/>
              <a:t>	</a:t>
            </a:r>
          </a:p>
          <a:p>
            <a:r>
              <a:rPr lang="it-IT" dirty="0"/>
              <a:t>	</a:t>
            </a:r>
            <a:r>
              <a:rPr lang="it-IT" dirty="0" err="1"/>
              <a:t>disseminated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b="1" dirty="0"/>
              <a:t>public </a:t>
            </a:r>
            <a:r>
              <a:rPr lang="it-IT" b="1" dirty="0" err="1"/>
              <a:t>infrastructures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B36A441A-2A0B-488E-ADBD-30DDD3EBC3E4}"/>
              </a:ext>
            </a:extLst>
          </p:cNvPr>
          <p:cNvSpPr/>
          <p:nvPr/>
        </p:nvSpPr>
        <p:spPr>
          <a:xfrm>
            <a:off x="4745513" y="3616730"/>
            <a:ext cx="599440" cy="812800"/>
          </a:xfrm>
          <a:prstGeom prst="downArrow">
            <a:avLst/>
          </a:prstGeom>
          <a:solidFill>
            <a:srgbClr val="FF9900"/>
          </a:solidFill>
          <a:ln w="19050">
            <a:solidFill>
              <a:srgbClr val="0D3D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DE7CAFB-6C33-4D77-A30D-3A79F36ACAC8}"/>
              </a:ext>
            </a:extLst>
          </p:cNvPr>
          <p:cNvSpPr txBox="1"/>
          <p:nvPr/>
        </p:nvSpPr>
        <p:spPr>
          <a:xfrm>
            <a:off x="2080895" y="4669779"/>
            <a:ext cx="62436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tx1"/>
                </a:solidFill>
              </a:rPr>
              <a:t>reaching</a:t>
            </a:r>
            <a:r>
              <a:rPr lang="it-IT" b="1" dirty="0">
                <a:solidFill>
                  <a:schemeClr val="tx1"/>
                </a:solidFill>
              </a:rPr>
              <a:t> the public </a:t>
            </a:r>
            <a:r>
              <a:rPr lang="it-IT" dirty="0" err="1">
                <a:solidFill>
                  <a:schemeClr val="tx1"/>
                </a:solidFill>
              </a:rPr>
              <a:t>whose</a:t>
            </a:r>
            <a:r>
              <a:rPr lang="it-IT" dirty="0">
                <a:solidFill>
                  <a:schemeClr val="tx1"/>
                </a:solidFill>
              </a:rPr>
              <a:t> taxes </a:t>
            </a:r>
            <a:r>
              <a:rPr lang="it-IT" dirty="0" err="1">
                <a:solidFill>
                  <a:schemeClr val="tx1"/>
                </a:solidFill>
              </a:rPr>
              <a:t>funded</a:t>
            </a:r>
            <a:r>
              <a:rPr lang="it-IT" dirty="0">
                <a:solidFill>
                  <a:schemeClr val="tx1"/>
                </a:solidFill>
              </a:rPr>
              <a:t> the </a:t>
            </a:r>
            <a:r>
              <a:rPr lang="it-IT" dirty="0" err="1">
                <a:solidFill>
                  <a:schemeClr val="tx1"/>
                </a:solidFill>
              </a:rPr>
              <a:t>research</a:t>
            </a:r>
            <a:r>
              <a:rPr lang="it-IT" dirty="0"/>
              <a:t>,</a:t>
            </a:r>
          </a:p>
          <a:p>
            <a:r>
              <a:rPr lang="it-IT" dirty="0">
                <a:solidFill>
                  <a:schemeClr val="tx1"/>
                </a:solidFill>
              </a:rPr>
              <a:t>	</a:t>
            </a:r>
          </a:p>
          <a:p>
            <a:r>
              <a:rPr lang="it-IT" dirty="0"/>
              <a:t>	</a:t>
            </a:r>
            <a:r>
              <a:rPr lang="it-IT" dirty="0" err="1"/>
              <a:t>especially</a:t>
            </a:r>
            <a:r>
              <a:rPr lang="it-IT" dirty="0"/>
              <a:t> </a:t>
            </a:r>
            <a:r>
              <a:rPr lang="it-IT" b="1" dirty="0" err="1"/>
              <a:t>researchers</a:t>
            </a:r>
            <a:r>
              <a:rPr lang="it-IT" b="1" dirty="0"/>
              <a:t>, professors, and </a:t>
            </a:r>
            <a:r>
              <a:rPr lang="it-IT" b="1" dirty="0" err="1"/>
              <a:t>professionals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8FFAB99-8E8B-41F5-8DF2-927438584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74" y="1259839"/>
            <a:ext cx="3542667" cy="501059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E9A3FE6-1D75-4E28-AB74-E02D73C2FC9F}"/>
              </a:ext>
            </a:extLst>
          </p:cNvPr>
          <p:cNvSpPr txBox="1"/>
          <p:nvPr/>
        </p:nvSpPr>
        <p:spPr>
          <a:xfrm>
            <a:off x="9050399" y="6284408"/>
            <a:ext cx="2136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Italiano </a:t>
            </a:r>
            <a:r>
              <a:rPr lang="it-IT" dirty="0" err="1">
                <a:hlinkClick r:id="rId3"/>
              </a:rPr>
              <a:t>LinguaDue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5223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FE54B9-7E62-46C8-844C-59E13ED88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Dissemination</a:t>
            </a:r>
            <a:r>
              <a:rPr lang="it-IT" dirty="0"/>
              <a:t> of OS and DOA best </a:t>
            </a:r>
            <a:r>
              <a:rPr lang="it-IT" dirty="0" err="1"/>
              <a:t>practices</a:t>
            </a:r>
            <a:r>
              <a:rPr lang="it-IT" dirty="0"/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1EC078A-4EC7-4BCC-A33C-9E5F7F8B0DB2}"/>
              </a:ext>
            </a:extLst>
          </p:cNvPr>
          <p:cNvSpPr txBox="1"/>
          <p:nvPr/>
        </p:nvSpPr>
        <p:spPr>
          <a:xfrm>
            <a:off x="1781175" y="1345157"/>
            <a:ext cx="62436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Diamond publishing  </a:t>
            </a:r>
            <a:r>
              <a:rPr lang="it-IT" b="1" dirty="0" err="1">
                <a:solidFill>
                  <a:schemeClr val="tx1"/>
                </a:solidFill>
              </a:rPr>
              <a:t>begins</a:t>
            </a:r>
            <a:r>
              <a:rPr lang="it-IT" b="1" dirty="0">
                <a:solidFill>
                  <a:schemeClr val="tx1"/>
                </a:solidFill>
              </a:rPr>
              <a:t> with information </a:t>
            </a:r>
            <a:r>
              <a:rPr lang="it-IT" dirty="0" err="1">
                <a:solidFill>
                  <a:schemeClr val="tx1"/>
                </a:solidFill>
              </a:rPr>
              <a:t>directed</a:t>
            </a:r>
            <a:r>
              <a:rPr lang="it-IT" dirty="0">
                <a:solidFill>
                  <a:schemeClr val="tx1"/>
                </a:solidFill>
              </a:rPr>
              <a:t> to </a:t>
            </a:r>
            <a:r>
              <a:rPr lang="it-IT" dirty="0" err="1">
                <a:solidFill>
                  <a:schemeClr val="tx1"/>
                </a:solidFill>
              </a:rPr>
              <a:t>academics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researchers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PhDs</a:t>
            </a:r>
            <a:r>
              <a:rPr lang="it-IT" dirty="0">
                <a:solidFill>
                  <a:schemeClr val="tx1"/>
                </a:solidFill>
              </a:rPr>
              <a:t>, </a:t>
            </a:r>
          </a:p>
          <a:p>
            <a:endParaRPr lang="it-IT" dirty="0"/>
          </a:p>
          <a:p>
            <a:r>
              <a:rPr lang="it-IT" dirty="0">
                <a:solidFill>
                  <a:schemeClr val="tx1"/>
                </a:solidFill>
              </a:rPr>
              <a:t>	</a:t>
            </a:r>
            <a:r>
              <a:rPr lang="it-IT" b="1" dirty="0" err="1">
                <a:solidFill>
                  <a:schemeClr val="tx1"/>
                </a:solidFill>
              </a:rPr>
              <a:t>disseminating</a:t>
            </a:r>
            <a:r>
              <a:rPr lang="it-IT" b="1" dirty="0">
                <a:solidFill>
                  <a:schemeClr val="tx1"/>
                </a:solidFill>
              </a:rPr>
              <a:t> Open Science </a:t>
            </a:r>
            <a:r>
              <a:rPr lang="it-IT" b="1" dirty="0" err="1">
                <a:solidFill>
                  <a:schemeClr val="tx1"/>
                </a:solidFill>
              </a:rPr>
              <a:t>principles</a:t>
            </a:r>
            <a:r>
              <a:rPr lang="it-IT" dirty="0"/>
              <a:t>, </a:t>
            </a:r>
            <a:r>
              <a:rPr lang="it-IT" dirty="0" err="1"/>
              <a:t>especially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DE946D0-4068-4116-8DF9-C0554DDECD97}"/>
              </a:ext>
            </a:extLst>
          </p:cNvPr>
          <p:cNvSpPr txBox="1"/>
          <p:nvPr/>
        </p:nvSpPr>
        <p:spPr>
          <a:xfrm>
            <a:off x="4290695" y="2960597"/>
            <a:ext cx="62436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chemeClr val="tx1"/>
                </a:solidFill>
              </a:rPr>
              <a:t>Research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chemeClr val="tx1"/>
                </a:solidFill>
              </a:rPr>
              <a:t>Integrity</a:t>
            </a:r>
            <a:r>
              <a:rPr lang="it-IT" dirty="0">
                <a:solidFill>
                  <a:schemeClr val="tx1"/>
                </a:solidFill>
              </a:rPr>
              <a:t>: </a:t>
            </a:r>
            <a:r>
              <a:rPr lang="en-US" dirty="0"/>
              <a:t>Research should adhere to commonly agreed standards of </a:t>
            </a:r>
            <a:r>
              <a:rPr lang="en-US" b="1" dirty="0"/>
              <a:t>honesty</a:t>
            </a:r>
            <a:r>
              <a:rPr lang="en-US" dirty="0"/>
              <a:t>, </a:t>
            </a:r>
            <a:r>
              <a:rPr lang="en-US" b="1" dirty="0"/>
              <a:t>respect</a:t>
            </a:r>
            <a:r>
              <a:rPr lang="en-US" dirty="0"/>
              <a:t>, </a:t>
            </a:r>
            <a:r>
              <a:rPr lang="en-US" b="1" dirty="0"/>
              <a:t>transparency</a:t>
            </a:r>
            <a:r>
              <a:rPr lang="en-US" dirty="0"/>
              <a:t>, and </a:t>
            </a:r>
            <a:r>
              <a:rPr lang="en-US" b="1" dirty="0"/>
              <a:t>accountability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Future of </a:t>
            </a:r>
            <a:r>
              <a:rPr lang="it-IT" b="1" dirty="0" err="1">
                <a:solidFill>
                  <a:schemeClr val="tx1"/>
                </a:solidFill>
              </a:rPr>
              <a:t>Scholarly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chemeClr val="tx1"/>
                </a:solidFill>
              </a:rPr>
              <a:t>Communication</a:t>
            </a:r>
            <a:r>
              <a:rPr lang="it-IT" dirty="0">
                <a:solidFill>
                  <a:schemeClr val="tx1"/>
                </a:solidFill>
              </a:rPr>
              <a:t>: Diamond Open Access </a:t>
            </a:r>
            <a:r>
              <a:rPr lang="it-IT" dirty="0" err="1">
                <a:solidFill>
                  <a:schemeClr val="tx1"/>
                </a:solidFill>
              </a:rPr>
              <a:t>offers</a:t>
            </a:r>
            <a:r>
              <a:rPr lang="it-IT" dirty="0">
                <a:solidFill>
                  <a:schemeClr val="tx1"/>
                </a:solidFill>
              </a:rPr>
              <a:t> a </a:t>
            </a:r>
            <a:r>
              <a:rPr lang="it-IT" dirty="0" err="1">
                <a:solidFill>
                  <a:schemeClr val="tx1"/>
                </a:solidFill>
              </a:rPr>
              <a:t>transparent</a:t>
            </a:r>
            <a:r>
              <a:rPr lang="it-IT" dirty="0">
                <a:solidFill>
                  <a:schemeClr val="tx1"/>
                </a:solidFill>
              </a:rPr>
              <a:t>, FAIR, public </a:t>
            </a:r>
            <a:r>
              <a:rPr lang="it-IT" dirty="0" err="1">
                <a:solidFill>
                  <a:schemeClr val="tx1"/>
                </a:solidFill>
              </a:rPr>
              <a:t>environment</a:t>
            </a:r>
            <a:r>
              <a:rPr lang="it-IT" dirty="0">
                <a:solidFill>
                  <a:schemeClr val="tx1"/>
                </a:solidFill>
              </a:rPr>
              <a:t> for </a:t>
            </a:r>
            <a:r>
              <a:rPr lang="it-IT" dirty="0" err="1">
                <a:solidFill>
                  <a:schemeClr val="tx1"/>
                </a:solidFill>
              </a:rPr>
              <a:t>publication</a:t>
            </a:r>
            <a:endParaRPr lang="it-IT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FAIR data</a:t>
            </a:r>
            <a:r>
              <a:rPr lang="it-IT" dirty="0"/>
              <a:t>: </a:t>
            </a:r>
            <a:r>
              <a:rPr lang="it-IT" dirty="0" err="1"/>
              <a:t>how</a:t>
            </a:r>
            <a:r>
              <a:rPr lang="it-IT" dirty="0"/>
              <a:t> to </a:t>
            </a:r>
            <a:r>
              <a:rPr lang="it-IT" dirty="0" err="1"/>
              <a:t>implement</a:t>
            </a:r>
            <a:r>
              <a:rPr lang="it-IT" dirty="0"/>
              <a:t> </a:t>
            </a:r>
            <a:r>
              <a:rPr lang="it-IT" dirty="0" err="1"/>
              <a:t>them</a:t>
            </a:r>
            <a:r>
              <a:rPr lang="it-IT" dirty="0"/>
              <a:t> and </a:t>
            </a:r>
            <a:r>
              <a:rPr lang="it-IT" dirty="0" err="1"/>
              <a:t>why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C6FFE10-9968-4F5E-90B8-B1A085A62CFF}"/>
              </a:ext>
            </a:extLst>
          </p:cNvPr>
          <p:cNvSpPr txBox="1"/>
          <p:nvPr/>
        </p:nvSpPr>
        <p:spPr>
          <a:xfrm>
            <a:off x="8247503" y="5776365"/>
            <a:ext cx="2865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hlinkClick r:id="rId2"/>
              </a:rPr>
              <a:t>Eight</a:t>
            </a:r>
            <a:r>
              <a:rPr lang="it-IT" dirty="0">
                <a:hlinkClick r:id="rId2"/>
              </a:rPr>
              <a:t> </a:t>
            </a:r>
            <a:r>
              <a:rPr lang="it-IT" dirty="0" err="1">
                <a:hlinkClick r:id="rId2"/>
              </a:rPr>
              <a:t>Pillars</a:t>
            </a:r>
            <a:r>
              <a:rPr lang="it-IT" dirty="0">
                <a:hlinkClick r:id="rId2"/>
              </a:rPr>
              <a:t> of Open Science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0287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56F4B4-AAF7-42F9-8AA1-EC685178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Milano University Press services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2C7DEDD2-E34B-4DA8-83C7-E5D79F3144E9}"/>
              </a:ext>
            </a:extLst>
          </p:cNvPr>
          <p:cNvSpPr/>
          <p:nvPr/>
        </p:nvSpPr>
        <p:spPr>
          <a:xfrm>
            <a:off x="1880234" y="1842384"/>
            <a:ext cx="1620000" cy="900000"/>
          </a:xfrm>
          <a:prstGeom prst="roundRect">
            <a:avLst/>
          </a:prstGeom>
          <a:solidFill>
            <a:schemeClr val="bg1"/>
          </a:solidFill>
          <a:ln>
            <a:solidFill>
              <a:srgbClr val="0D3D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Initial</a:t>
            </a:r>
            <a:r>
              <a:rPr lang="it-IT" dirty="0">
                <a:solidFill>
                  <a:schemeClr val="tx1"/>
                </a:solidFill>
              </a:rPr>
              <a:t> training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5A5BFF06-5D77-42F4-B0F2-089898976E23}"/>
              </a:ext>
            </a:extLst>
          </p:cNvPr>
          <p:cNvSpPr/>
          <p:nvPr/>
        </p:nvSpPr>
        <p:spPr>
          <a:xfrm>
            <a:off x="5362575" y="1329796"/>
            <a:ext cx="1620000" cy="900000"/>
          </a:xfrm>
          <a:prstGeom prst="roundRect">
            <a:avLst/>
          </a:prstGeom>
          <a:solidFill>
            <a:schemeClr val="bg1"/>
          </a:solidFill>
          <a:ln>
            <a:solidFill>
              <a:srgbClr val="0D3D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Open Science updates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1F37895F-94AD-4815-A184-CCEC641F5BDF}"/>
              </a:ext>
            </a:extLst>
          </p:cNvPr>
          <p:cNvSpPr/>
          <p:nvPr/>
        </p:nvSpPr>
        <p:spPr>
          <a:xfrm>
            <a:off x="8727562" y="1684128"/>
            <a:ext cx="1620000" cy="900000"/>
          </a:xfrm>
          <a:prstGeom prst="roundRect">
            <a:avLst/>
          </a:prstGeom>
          <a:solidFill>
            <a:schemeClr val="bg1"/>
          </a:solidFill>
          <a:ln>
            <a:solidFill>
              <a:srgbClr val="0D3D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Help-desk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CE332926-C084-40C7-B497-64ECEE5CA947}"/>
              </a:ext>
            </a:extLst>
          </p:cNvPr>
          <p:cNvSpPr/>
          <p:nvPr/>
        </p:nvSpPr>
        <p:spPr>
          <a:xfrm>
            <a:off x="4359515" y="2979000"/>
            <a:ext cx="1620000" cy="900000"/>
          </a:xfrm>
          <a:prstGeom prst="roundRect">
            <a:avLst/>
          </a:prstGeom>
          <a:solidFill>
            <a:schemeClr val="bg1"/>
          </a:solidFill>
          <a:ln>
            <a:solidFill>
              <a:srgbClr val="0D3D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Quality Assurance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CD6E7AE4-15ED-4191-8FE9-8A483BD3B40B}"/>
              </a:ext>
            </a:extLst>
          </p:cNvPr>
          <p:cNvSpPr/>
          <p:nvPr/>
        </p:nvSpPr>
        <p:spPr>
          <a:xfrm>
            <a:off x="7687088" y="3835717"/>
            <a:ext cx="1620000" cy="900000"/>
          </a:xfrm>
          <a:prstGeom prst="roundRect">
            <a:avLst/>
          </a:prstGeom>
          <a:solidFill>
            <a:schemeClr val="bg1"/>
          </a:solidFill>
          <a:ln>
            <a:solidFill>
              <a:srgbClr val="0D3D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Copyediting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46FB7D9C-CA29-4B66-9979-03D41BC05319}"/>
              </a:ext>
            </a:extLst>
          </p:cNvPr>
          <p:cNvSpPr/>
          <p:nvPr/>
        </p:nvSpPr>
        <p:spPr>
          <a:xfrm>
            <a:off x="3296808" y="4924316"/>
            <a:ext cx="1620000" cy="900000"/>
          </a:xfrm>
          <a:prstGeom prst="roundRect">
            <a:avLst/>
          </a:prstGeom>
          <a:solidFill>
            <a:schemeClr val="bg1"/>
          </a:solidFill>
          <a:ln>
            <a:solidFill>
              <a:srgbClr val="0D3D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Indexing</a:t>
            </a:r>
            <a:r>
              <a:rPr lang="it-IT" dirty="0">
                <a:solidFill>
                  <a:schemeClr val="tx1"/>
                </a:solidFill>
              </a:rPr>
              <a:t> &amp; </a:t>
            </a:r>
            <a:r>
              <a:rPr lang="it-IT" dirty="0" err="1">
                <a:solidFill>
                  <a:schemeClr val="tx1"/>
                </a:solidFill>
              </a:rPr>
              <a:t>Dissemination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DDE4FDC6-ABED-43B7-9874-FBFB9076F0A6}"/>
              </a:ext>
            </a:extLst>
          </p:cNvPr>
          <p:cNvSpPr/>
          <p:nvPr/>
        </p:nvSpPr>
        <p:spPr>
          <a:xfrm>
            <a:off x="6667615" y="5374316"/>
            <a:ext cx="1620000" cy="900000"/>
          </a:xfrm>
          <a:prstGeom prst="roundRect">
            <a:avLst/>
          </a:prstGeom>
          <a:solidFill>
            <a:schemeClr val="bg1"/>
          </a:solidFill>
          <a:ln>
            <a:solidFill>
              <a:srgbClr val="0D3D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416953450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1353</Words>
  <Application>Microsoft Office PowerPoint</Application>
  <PresentationFormat>Widescreen</PresentationFormat>
  <Paragraphs>172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Personalizza struttura</vt:lpstr>
      <vt:lpstr>Presentazione standard di PowerPoint</vt:lpstr>
      <vt:lpstr>The University Press</vt:lpstr>
      <vt:lpstr>Journal numbers…</vt:lpstr>
      <vt:lpstr>… and its challenges</vt:lpstr>
      <vt:lpstr>The role</vt:lpstr>
      <vt:lpstr>Preservation of board editorial freedom</vt:lpstr>
      <vt:lpstr>Dissemination of OS and DOA best practices </vt:lpstr>
      <vt:lpstr>Dissemination of OS and DOA best practices </vt:lpstr>
      <vt:lpstr>Milano University Press services</vt:lpstr>
      <vt:lpstr>Initial training &amp; help-desk</vt:lpstr>
      <vt:lpstr>Open Science updates</vt:lpstr>
      <vt:lpstr>Quality assurance</vt:lpstr>
      <vt:lpstr>Copyediting support</vt:lpstr>
      <vt:lpstr>Before &amp; After</vt:lpstr>
      <vt:lpstr>Copyediting support – pros &amp; cons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Collivignarelli</dc:creator>
  <cp:lastModifiedBy>Andrea Collivignarelli</cp:lastModifiedBy>
  <cp:revision>77</cp:revision>
  <dcterms:created xsi:type="dcterms:W3CDTF">2025-06-30T07:11:03Z</dcterms:created>
  <dcterms:modified xsi:type="dcterms:W3CDTF">2025-09-09T13:09:03Z</dcterms:modified>
</cp:coreProperties>
</file>