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lay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hBajb4DhD3+ZrlxStD6pN9r3mI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lay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c010043b6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37c010043b6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1000">
                <a:solidFill>
                  <a:schemeClr val="dk1"/>
                </a:solidFill>
              </a:rPr>
              <a:t>Publishing Services</a:t>
            </a:r>
            <a:endParaRPr sz="1000">
              <a:solidFill>
                <a:schemeClr val="dk1"/>
              </a:solidFill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de-DE" sz="1000">
                <a:solidFill>
                  <a:schemeClr val="dk1"/>
                </a:solidFill>
              </a:rPr>
              <a:t>Expertise with different software solutions such as OJS, Janeway, MyCoRe </a:t>
            </a:r>
            <a:endParaRPr sz="1000">
              <a:solidFill>
                <a:schemeClr val="dk1"/>
              </a:solidFill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de-DE" sz="1000">
                <a:solidFill>
                  <a:schemeClr val="dk1"/>
                </a:solidFill>
              </a:rPr>
              <a:t>Services beyond existing ones, including printing, writing environments, editing software, metadata creation, PID assignment, hosting, etc.</a:t>
            </a:r>
            <a:endParaRPr sz="1000">
              <a:solidFill>
                <a:schemeClr val="dk1"/>
              </a:solidFill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de-DE" sz="1000">
                <a:solidFill>
                  <a:schemeClr val="dk1"/>
                </a:solidFill>
              </a:rPr>
              <a:t>Indexing in subject-specific and global databases (DOAJ, DOAB, WoS, Scopus, Dimensions, OpenAlex, etc.)</a:t>
            </a:r>
            <a:endParaRPr sz="1000">
              <a:solidFill>
                <a:schemeClr val="dk1"/>
              </a:solidFill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de-DE" sz="1000">
                <a:solidFill>
                  <a:schemeClr val="dk1"/>
                </a:solidFill>
              </a:rPr>
              <a:t>Long-term archiving with text and data mining options via project partners</a:t>
            </a:r>
            <a:endParaRPr sz="1000">
              <a:solidFill>
                <a:schemeClr val="dk1"/>
              </a:solidFill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de-DE" sz="1000">
                <a:solidFill>
                  <a:schemeClr val="dk1"/>
                </a:solidFill>
              </a:rPr>
              <a:t>Expand support with XML templates and training materials for publishing or flipping journals/books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1000">
                <a:solidFill>
                  <a:srgbClr val="595959"/>
                </a:solidFill>
              </a:rPr>
              <a:t>Community Support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de-DE" sz="1000">
                <a:solidFill>
                  <a:schemeClr val="dk1"/>
                </a:solidFill>
              </a:rPr>
              <a:t>Additional interviews with DOA journal editors and scholarly societies</a:t>
            </a:r>
            <a:endParaRPr sz="1000">
              <a:solidFill>
                <a:schemeClr val="dk1"/>
              </a:solidFill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de-DE" sz="1000">
                <a:solidFill>
                  <a:schemeClr val="dk1"/>
                </a:solidFill>
              </a:rPr>
              <a:t>Provide up-to-date information for capacity building</a:t>
            </a:r>
            <a:endParaRPr sz="1000">
              <a:solidFill>
                <a:schemeClr val="dk1"/>
              </a:solidFill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de-DE" sz="1000">
                <a:solidFill>
                  <a:schemeClr val="dk1"/>
                </a:solidFill>
              </a:rPr>
              <a:t>Support for various publication formats</a:t>
            </a:r>
            <a:endParaRPr sz="1000">
              <a:solidFill>
                <a:schemeClr val="dk1"/>
              </a:solidFill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de-DE" sz="1000">
                <a:solidFill>
                  <a:schemeClr val="dk1"/>
                </a:solidFill>
              </a:rPr>
              <a:t>Reuse/adapt materials from other contexts (EU projects like DIAMAS, CRAFT-OA, PALOMERA)</a:t>
            </a:r>
            <a:endParaRPr sz="1000">
              <a:solidFill>
                <a:schemeClr val="dk1"/>
              </a:solidFill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de-DE" sz="1000">
                <a:solidFill>
                  <a:schemeClr val="dk1"/>
                </a:solidFill>
              </a:rPr>
              <a:t>Online/local workshops for training and networking</a:t>
            </a:r>
            <a:endParaRPr sz="1000">
              <a:solidFill>
                <a:schemeClr val="dk1"/>
              </a:solidFill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de-DE" sz="1000">
                <a:solidFill>
                  <a:schemeClr val="dk1"/>
                </a:solidFill>
              </a:rPr>
              <a:t>Build/coordinate an OJS network; focus on OJS training</a:t>
            </a:r>
            <a:endParaRPr sz="1000">
              <a:solidFill>
                <a:schemeClr val="dk1"/>
              </a:solidFill>
            </a:endParaRPr>
          </a:p>
          <a:p>
            <a:pPr indent="-2349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</a:pPr>
            <a:r>
              <a:rPr lang="de-DE" sz="1000">
                <a:solidFill>
                  <a:schemeClr val="dk1"/>
                </a:solidFill>
              </a:rPr>
              <a:t>Legal “advice” and expert reports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 sz="1000">
                <a:solidFill>
                  <a:schemeClr val="dk1"/>
                </a:solidFill>
              </a:rPr>
              <a:t>Networking Services</a:t>
            </a:r>
            <a:endParaRPr sz="10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</a:rPr>
              <a:t>Establish SeDOA as the central hub for the Diamond movement in and for Germany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</a:rPr>
              <a:t>Connect Germany (DCC) and Europe (DCH)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</a:rPr>
              <a:t>Contribute to building a </a:t>
            </a:r>
            <a:r>
              <a:rPr b="1" lang="de-DE" sz="1800">
                <a:solidFill>
                  <a:schemeClr val="dk1"/>
                </a:solidFill>
              </a:rPr>
              <a:t>Global Diamond Open Access Alliance</a:t>
            </a:r>
            <a:endParaRPr sz="14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</a:rPr>
              <a:t>Leverage projects like DIAMAS, CRAFT-OA, PALOMERA, and integrate results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ac4f24aa9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37ac4f24aa9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Folie eingefügt von RV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MICHAEL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</a:rPr>
              <a:t>Interim status: OA Transformation gone astray?</a:t>
            </a:r>
            <a:endParaRPr sz="14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</a:rPr>
              <a:t>New approaches: Diamond OA Infrastructures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de-DE" sz="1800">
                <a:solidFill>
                  <a:schemeClr val="dk1"/>
                </a:solidFill>
              </a:rPr>
              <a:t>Diamond Open Access Service Center (SeDOA)</a:t>
            </a:r>
            <a:endParaRPr sz="1400"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de-DE" sz="1800">
                <a:solidFill>
                  <a:schemeClr val="dk1"/>
                </a:solidFill>
              </a:rPr>
              <a:t>Reliable Governance</a:t>
            </a:r>
            <a:endParaRPr sz="1800"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de-DE" sz="1800">
                <a:solidFill>
                  <a:schemeClr val="dk1"/>
                </a:solidFill>
              </a:rPr>
              <a:t>Cooperative Infrastructures</a:t>
            </a:r>
            <a:endParaRPr sz="1800"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de-DE" sz="1800">
                <a:solidFill>
                  <a:schemeClr val="dk1"/>
                </a:solidFill>
              </a:rPr>
              <a:t>Community expectations and engagement</a:t>
            </a:r>
            <a:endParaRPr sz="1800"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de-DE" sz="1800">
                <a:solidFill>
                  <a:schemeClr val="dk1"/>
                </a:solidFill>
              </a:rPr>
              <a:t>Innovations for practice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ac4f24aa9_2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7ac4f24aa9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c010043b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37c010043b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-DE"/>
              <a:t>DFG erwähnen 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ac4f24aa9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7ac4f24aa9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cf98549d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7cf98549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7cf98549d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37cf98549d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3"/>
          <p:cNvSpPr txBox="1"/>
          <p:nvPr>
            <p:ph type="ctrTitle"/>
          </p:nvPr>
        </p:nvSpPr>
        <p:spPr>
          <a:xfrm>
            <a:off x="311708" y="744575"/>
            <a:ext cx="7880185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23"/>
          <p:cNvSpPr txBox="1"/>
          <p:nvPr>
            <p:ph idx="1" type="subTitle"/>
          </p:nvPr>
        </p:nvSpPr>
        <p:spPr>
          <a:xfrm>
            <a:off x="311700" y="2834125"/>
            <a:ext cx="7880185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23"/>
          <p:cNvSpPr txBox="1"/>
          <p:nvPr>
            <p:ph idx="10" type="dt"/>
          </p:nvPr>
        </p:nvSpPr>
        <p:spPr>
          <a:xfrm>
            <a:off x="0" y="6966"/>
            <a:ext cx="6403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1" type="ftr"/>
          </p:nvPr>
        </p:nvSpPr>
        <p:spPr>
          <a:xfrm>
            <a:off x="640313" y="9257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2"/>
          <p:cNvSpPr txBox="1"/>
          <p:nvPr>
            <p:ph idx="10" type="dt"/>
          </p:nvPr>
        </p:nvSpPr>
        <p:spPr>
          <a:xfrm>
            <a:off x="0" y="6966"/>
            <a:ext cx="6403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1" type="ftr"/>
          </p:nvPr>
        </p:nvSpPr>
        <p:spPr>
          <a:xfrm>
            <a:off x="640313" y="9257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/>
          <p:nvPr>
            <p:ph type="title"/>
          </p:nvPr>
        </p:nvSpPr>
        <p:spPr>
          <a:xfrm>
            <a:off x="311700" y="1106125"/>
            <a:ext cx="7903458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73" name="Google Shape;73;p33"/>
          <p:cNvSpPr txBox="1"/>
          <p:nvPr>
            <p:ph idx="1" type="body"/>
          </p:nvPr>
        </p:nvSpPr>
        <p:spPr>
          <a:xfrm>
            <a:off x="311700" y="3152225"/>
            <a:ext cx="7903458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0" type="dt"/>
          </p:nvPr>
        </p:nvSpPr>
        <p:spPr>
          <a:xfrm>
            <a:off x="0" y="6966"/>
            <a:ext cx="6403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1" type="ftr"/>
          </p:nvPr>
        </p:nvSpPr>
        <p:spPr>
          <a:xfrm>
            <a:off x="640313" y="9257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/>
          <p:nvPr>
            <p:ph idx="10" type="dt"/>
          </p:nvPr>
        </p:nvSpPr>
        <p:spPr>
          <a:xfrm>
            <a:off x="0" y="6966"/>
            <a:ext cx="6403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1" type="ftr"/>
          </p:nvPr>
        </p:nvSpPr>
        <p:spPr>
          <a:xfrm>
            <a:off x="640313" y="9257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FFFFFF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/>
          <p:nvPr>
            <p:ph type="title"/>
          </p:nvPr>
        </p:nvSpPr>
        <p:spPr>
          <a:xfrm>
            <a:off x="311700" y="445025"/>
            <a:ext cx="790345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4"/>
          <p:cNvSpPr txBox="1"/>
          <p:nvPr>
            <p:ph idx="1" type="body"/>
          </p:nvPr>
        </p:nvSpPr>
        <p:spPr>
          <a:xfrm>
            <a:off x="311700" y="1152475"/>
            <a:ext cx="7903458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0" type="dt"/>
          </p:nvPr>
        </p:nvSpPr>
        <p:spPr>
          <a:xfrm>
            <a:off x="0" y="6966"/>
            <a:ext cx="6403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1" type="ftr"/>
          </p:nvPr>
        </p:nvSpPr>
        <p:spPr>
          <a:xfrm>
            <a:off x="640313" y="9257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/>
          <p:nvPr>
            <p:ph type="title"/>
          </p:nvPr>
        </p:nvSpPr>
        <p:spPr>
          <a:xfrm>
            <a:off x="311700" y="445025"/>
            <a:ext cx="790345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0" type="dt"/>
          </p:nvPr>
        </p:nvSpPr>
        <p:spPr>
          <a:xfrm>
            <a:off x="0" y="6966"/>
            <a:ext cx="6403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30" name="Google Shape;30;p25"/>
          <p:cNvSpPr txBox="1"/>
          <p:nvPr>
            <p:ph idx="11" type="ftr"/>
          </p:nvPr>
        </p:nvSpPr>
        <p:spPr>
          <a:xfrm>
            <a:off x="270000" y="269999"/>
            <a:ext cx="6732000" cy="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50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enutzerdefiniertes Layout" showMasterSp="0">
  <p:cSld name="1_Benutzerdefiniertes Layout">
    <p:bg>
      <p:bgPr>
        <a:solidFill>
          <a:srgbClr val="FFFFFF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/>
          <p:nvPr/>
        </p:nvSpPr>
        <p:spPr>
          <a:xfrm>
            <a:off x="-1764165" y="-703037"/>
            <a:ext cx="8485673" cy="60029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6"/>
          <p:cNvSpPr txBox="1"/>
          <p:nvPr/>
        </p:nvSpPr>
        <p:spPr>
          <a:xfrm>
            <a:off x="4798041" y="1235182"/>
            <a:ext cx="3846935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de-DE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Proposal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de-DE" sz="6600" u="none" cap="none" strike="noStrike">
                <a:solidFill>
                  <a:srgbClr val="CFE3F2"/>
                </a:solidFill>
                <a:latin typeface="Arial"/>
                <a:ea typeface="Arial"/>
                <a:cs typeface="Arial"/>
                <a:sym typeface="Arial"/>
              </a:rPr>
              <a:t>SeDOA</a:t>
            </a:r>
            <a:endParaRPr b="1" i="0" sz="6600" u="none" cap="none" strike="noStrike">
              <a:solidFill>
                <a:srgbClr val="CFE3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de-DE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Centre for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de-DE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Diamond Open 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6"/>
          <p:cNvSpPr/>
          <p:nvPr/>
        </p:nvSpPr>
        <p:spPr>
          <a:xfrm>
            <a:off x="0" y="4860017"/>
            <a:ext cx="9144000" cy="283483"/>
          </a:xfrm>
          <a:prstGeom prst="rect">
            <a:avLst/>
          </a:prstGeom>
          <a:solidFill>
            <a:srgbClr val="CFE3F2"/>
          </a:solidFill>
          <a:ln cap="flat" cmpd="sng" w="25400">
            <a:solidFill>
              <a:srgbClr val="CFE3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type="title"/>
          </p:nvPr>
        </p:nvSpPr>
        <p:spPr>
          <a:xfrm>
            <a:off x="311700" y="2150850"/>
            <a:ext cx="7903458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0" y="6966"/>
            <a:ext cx="6403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640313" y="9257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311700" y="445025"/>
            <a:ext cx="790345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311700" y="1152475"/>
            <a:ext cx="3836094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4379065" y="1152475"/>
            <a:ext cx="3836093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28"/>
          <p:cNvSpPr txBox="1"/>
          <p:nvPr>
            <p:ph idx="10" type="dt"/>
          </p:nvPr>
        </p:nvSpPr>
        <p:spPr>
          <a:xfrm>
            <a:off x="0" y="6966"/>
            <a:ext cx="6403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1" type="ftr"/>
          </p:nvPr>
        </p:nvSpPr>
        <p:spPr>
          <a:xfrm>
            <a:off x="640313" y="9257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2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0" y="6966"/>
            <a:ext cx="6403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640313" y="9257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0" y="6966"/>
            <a:ext cx="6403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640313" y="9257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/>
          <p:nvPr/>
        </p:nvSpPr>
        <p:spPr>
          <a:xfrm>
            <a:off x="4572000" y="-126"/>
            <a:ext cx="3643158" cy="5143625"/>
          </a:xfrm>
          <a:prstGeom prst="rect">
            <a:avLst/>
          </a:prstGeom>
          <a:solidFill>
            <a:srgbClr val="CFE3F2">
              <a:alpha val="2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1" name="Google Shape;61;p3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2" name="Google Shape;62;p31"/>
          <p:cNvSpPr txBox="1"/>
          <p:nvPr>
            <p:ph idx="2" type="body"/>
          </p:nvPr>
        </p:nvSpPr>
        <p:spPr>
          <a:xfrm>
            <a:off x="4939500" y="724075"/>
            <a:ext cx="3275658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0" type="dt"/>
          </p:nvPr>
        </p:nvSpPr>
        <p:spPr>
          <a:xfrm>
            <a:off x="0" y="6966"/>
            <a:ext cx="6403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1" type="ftr"/>
          </p:nvPr>
        </p:nvSpPr>
        <p:spPr>
          <a:xfrm>
            <a:off x="640313" y="9257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445025"/>
            <a:ext cx="790345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/>
          <p:nvPr/>
        </p:nvSpPr>
        <p:spPr>
          <a:xfrm>
            <a:off x="0" y="4860017"/>
            <a:ext cx="9144000" cy="283483"/>
          </a:xfrm>
          <a:prstGeom prst="rect">
            <a:avLst/>
          </a:prstGeom>
          <a:solidFill>
            <a:srgbClr val="D0E4F2"/>
          </a:solidFill>
          <a:ln cap="flat" cmpd="sng" w="25400">
            <a:solidFill>
              <a:srgbClr val="CFE3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0" y="6966"/>
            <a:ext cx="640313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640313" y="9257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" name="Google Shape;11;p22"/>
          <p:cNvSpPr/>
          <p:nvPr/>
        </p:nvSpPr>
        <p:spPr>
          <a:xfrm>
            <a:off x="8217614" y="-118363"/>
            <a:ext cx="926386" cy="12406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2"/>
          <p:cNvSpPr txBox="1"/>
          <p:nvPr/>
        </p:nvSpPr>
        <p:spPr>
          <a:xfrm rot="-5400000">
            <a:off x="8021577" y="1182741"/>
            <a:ext cx="13184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de-DE" sz="2200" u="none" cap="none" strike="noStrike">
                <a:solidFill>
                  <a:srgbClr val="CFE3F2"/>
                </a:solidFill>
                <a:latin typeface="Arial"/>
                <a:ea typeface="Arial"/>
                <a:cs typeface="Arial"/>
                <a:sym typeface="Arial"/>
              </a:rPr>
              <a:t>SeDOA</a:t>
            </a:r>
            <a:endParaRPr b="1" i="0" sz="2200" u="none" cap="none" strike="noStrike">
              <a:solidFill>
                <a:srgbClr val="CFE3F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Centre for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de-DE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Diamond Open Access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/>
          <p:nvPr>
            <p:ph idx="1" type="body"/>
          </p:nvPr>
        </p:nvSpPr>
        <p:spPr>
          <a:xfrm>
            <a:off x="327608" y="1307715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hyperlink" Target="mailto:kontakt@diamond-open-access.de" TargetMode="External"/><Relationship Id="rId5" Type="http://schemas.openxmlformats.org/officeDocument/2006/relationships/hyperlink" Target="https://diamond-open-access.de/en/sedoa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662800" y="716802"/>
            <a:ext cx="3961500" cy="167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1596"/>
              <a:buFont typeface="Arial"/>
              <a:buNone/>
            </a:pPr>
            <a:br>
              <a:rPr lang="de-DE" sz="2644"/>
            </a:br>
            <a:r>
              <a:rPr lang="de-DE" sz="2750">
                <a:solidFill>
                  <a:srgbClr val="434343"/>
                </a:solidFill>
                <a:highlight>
                  <a:srgbClr val="FFFFFF"/>
                </a:highlight>
              </a:rPr>
              <a:t>A Diamond and Its European Reflections: </a:t>
            </a:r>
            <a:endParaRPr sz="2750">
              <a:solidFill>
                <a:srgbClr val="434343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992"/>
              <a:buFont typeface="Arial"/>
              <a:buNone/>
            </a:pPr>
            <a:r>
              <a:rPr lang="de-DE" sz="2750">
                <a:solidFill>
                  <a:srgbClr val="B8D5EB"/>
                </a:solidFill>
                <a:highlight>
                  <a:srgbClr val="FFFFFF"/>
                </a:highlight>
              </a:rPr>
              <a:t>The SeDOA Consortium for Diamond Open Access</a:t>
            </a:r>
            <a:endParaRPr sz="275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695" l="0" r="0" t="0"/>
          <a:stretch/>
        </p:blipFill>
        <p:spPr>
          <a:xfrm>
            <a:off x="4901725" y="894200"/>
            <a:ext cx="3262875" cy="28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755247" y="3290232"/>
            <a:ext cx="4092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 September 2025</a:t>
            </a:r>
            <a:b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Michael Kaiser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(Max Weber Foundation)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c010043b6_1_8"/>
          <p:cNvSpPr txBox="1"/>
          <p:nvPr>
            <p:ph type="title"/>
          </p:nvPr>
        </p:nvSpPr>
        <p:spPr>
          <a:xfrm>
            <a:off x="311700" y="372450"/>
            <a:ext cx="790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sz="2500"/>
              <a:t>Putting SeDOA to work, IV</a:t>
            </a:r>
            <a:endParaRPr/>
          </a:p>
        </p:txBody>
      </p:sp>
      <p:sp>
        <p:nvSpPr>
          <p:cNvPr id="151" name="Google Shape;151;g37c010043b6_1_8"/>
          <p:cNvSpPr txBox="1"/>
          <p:nvPr>
            <p:ph idx="1" type="body"/>
          </p:nvPr>
        </p:nvSpPr>
        <p:spPr>
          <a:xfrm>
            <a:off x="311700" y="1152475"/>
            <a:ext cx="7903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de-DE" sz="1600">
                <a:solidFill>
                  <a:schemeClr val="dk1"/>
                </a:solidFill>
              </a:rPr>
              <a:t>Cooperation with DOAJ and DOAB</a:t>
            </a:r>
            <a:br>
              <a:rPr b="1" lang="de-DE" sz="1600">
                <a:solidFill>
                  <a:schemeClr val="dk1"/>
                </a:solidFill>
              </a:rPr>
            </a:br>
            <a:r>
              <a:rPr b="1" lang="de-DE" sz="1600">
                <a:solidFill>
                  <a:schemeClr val="dk1"/>
                </a:solidFill>
              </a:rPr>
              <a:t> </a:t>
            </a:r>
            <a:r>
              <a:rPr lang="de-DE" sz="1600">
                <a:solidFill>
                  <a:schemeClr val="dk1"/>
                </a:solidFill>
              </a:rPr>
              <a:t>on practical criteria and challenges</a:t>
            </a:r>
            <a:r>
              <a:rPr b="1" lang="de-DE" sz="1600">
                <a:solidFill>
                  <a:schemeClr val="dk1"/>
                </a:solidFill>
              </a:rPr>
              <a:t>:</a:t>
            </a:r>
            <a:r>
              <a:rPr lang="de-DE" sz="1600">
                <a:solidFill>
                  <a:schemeClr val="dk1"/>
                </a:solidFill>
              </a:rPr>
              <a:t> shaping regional standards and aiming towards a common standard.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What are the day-to-day obstacles? e.g. licensing (CC BY vs. NC, ND)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de-DE" sz="1600">
                <a:solidFill>
                  <a:schemeClr val="dk1"/>
                </a:solidFill>
              </a:rPr>
              <a:t>State-of-the-art publication formats</a:t>
            </a:r>
            <a:br>
              <a:rPr b="1" lang="de-DE" sz="1600">
                <a:solidFill>
                  <a:schemeClr val="dk1"/>
                </a:solidFill>
              </a:rPr>
            </a:br>
            <a:r>
              <a:rPr b="1" lang="de-DE" sz="1600">
                <a:solidFill>
                  <a:schemeClr val="dk1"/>
                </a:solidFill>
              </a:rPr>
              <a:t> </a:t>
            </a:r>
            <a:r>
              <a:rPr lang="de-DE" sz="1600">
                <a:solidFill>
                  <a:schemeClr val="dk1"/>
                </a:solidFill>
              </a:rPr>
              <a:t>for Diamond OA: innovation on Diamond compatible and community owned formats &amp; technology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cooperation between Operas Innovation Lab and SIL (SeDOA Innovation Lab)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ideathon for DOA innovation Berlin, 28 Nov 2025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52" name="Google Shape;152;g37c010043b6_1_8"/>
          <p:cNvSpPr txBox="1"/>
          <p:nvPr>
            <p:ph idx="12" type="sldNum"/>
          </p:nvPr>
        </p:nvSpPr>
        <p:spPr>
          <a:xfrm>
            <a:off x="8720919" y="4578414"/>
            <a:ext cx="4230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>
            <p:ph type="title"/>
          </p:nvPr>
        </p:nvSpPr>
        <p:spPr>
          <a:xfrm>
            <a:off x="184132" y="44356"/>
            <a:ext cx="790345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-DE"/>
              <a:t>Planned Services </a:t>
            </a:r>
            <a:endParaRPr/>
          </a:p>
        </p:txBody>
      </p:sp>
      <p:sp>
        <p:nvSpPr>
          <p:cNvPr id="158" name="Google Shape;158;p10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9" name="Google Shape;159;p10"/>
          <p:cNvSpPr txBox="1"/>
          <p:nvPr>
            <p:ph idx="1" type="body"/>
          </p:nvPr>
        </p:nvSpPr>
        <p:spPr>
          <a:xfrm>
            <a:off x="184132" y="471898"/>
            <a:ext cx="8342100" cy="43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de-DE" sz="1600">
                <a:solidFill>
                  <a:schemeClr val="dk1"/>
                </a:solidFill>
              </a:rPr>
              <a:t>Publication Services</a:t>
            </a:r>
            <a:r>
              <a:rPr lang="de-DE" sz="1600">
                <a:solidFill>
                  <a:schemeClr val="dk1"/>
                </a:solidFill>
              </a:rPr>
              <a:t>: </a:t>
            </a:r>
            <a:br>
              <a:rPr lang="de-DE" sz="1600">
                <a:solidFill>
                  <a:schemeClr val="dk1"/>
                </a:solidFill>
              </a:rPr>
            </a:b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 and operating a </a:t>
            </a:r>
            <a:r>
              <a:rPr b="1" lang="de-DE" sz="1600">
                <a:solidFill>
                  <a:schemeClr val="dk1"/>
                </a:solidFill>
              </a:rPr>
              <a:t>d</a:t>
            </a:r>
            <a:r>
              <a:rPr b="1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istribution </a:t>
            </a:r>
            <a:r>
              <a:rPr b="1" lang="de-DE" sz="1600">
                <a:solidFill>
                  <a:schemeClr val="dk1"/>
                </a:solidFill>
              </a:rPr>
              <a:t>h</a:t>
            </a:r>
            <a:r>
              <a:rPr b="1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ub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a central connector for Diamond OA publica</a:t>
            </a:r>
            <a:r>
              <a:rPr lang="de-DE" sz="1600">
                <a:solidFill>
                  <a:schemeClr val="dk1"/>
                </a:solidFill>
              </a:rPr>
              <a:t>tion 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r>
              <a:rPr lang="de-DE" sz="1600">
                <a:solidFill>
                  <a:schemeClr val="dk1"/>
                </a:solidFill>
              </a:rPr>
              <a:t>; aim: pooling of tailor made publishing capacities for customized academic journals, book series, living handbooks or publication projects with adequate discipline-specific DOA conditions</a:t>
            </a:r>
            <a:endParaRPr sz="1600">
              <a:solidFill>
                <a:schemeClr val="dk1"/>
              </a:solidFill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de-DE" sz="1600">
                <a:solidFill>
                  <a:schemeClr val="dk1"/>
                </a:solidFill>
              </a:rPr>
              <a:t>Community Support</a:t>
            </a:r>
            <a:r>
              <a:rPr lang="de-DE" sz="1600">
                <a:solidFill>
                  <a:schemeClr val="dk1"/>
                </a:solidFill>
              </a:rPr>
              <a:t>: </a:t>
            </a:r>
            <a:br>
              <a:rPr lang="de-DE" sz="1600">
                <a:solidFill>
                  <a:schemeClr val="dk1"/>
                </a:solidFill>
              </a:rPr>
            </a:br>
            <a:r>
              <a:rPr lang="de-DE" sz="1600">
                <a:solidFill>
                  <a:schemeClr val="dk1"/>
                </a:solidFill>
              </a:rPr>
              <a:t>Providing up-to-date information for capacity building such as Guidelines, checklists, best practices (organizational, technical, legal aspects)</a:t>
            </a:r>
            <a:endParaRPr sz="1600">
              <a:solidFill>
                <a:schemeClr val="dk1"/>
              </a:solidFill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de-DE" sz="1600">
                <a:solidFill>
                  <a:schemeClr val="dk1"/>
                </a:solidFill>
              </a:rPr>
              <a:t>Including research communities</a:t>
            </a:r>
            <a:r>
              <a:rPr lang="de-DE" sz="1600">
                <a:solidFill>
                  <a:schemeClr val="dk1"/>
                </a:solidFill>
              </a:rPr>
              <a:t> across all disciplines, local and national networks to facilitate stakeholder participation and contribute nationally to the global movement (adopt/adapt standards like DOAS)</a:t>
            </a:r>
            <a:endParaRPr sz="1600">
              <a:solidFill>
                <a:schemeClr val="dk1"/>
              </a:solidFill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lang="de-DE" sz="1600">
                <a:solidFill>
                  <a:schemeClr val="dk1"/>
                </a:solidFill>
              </a:rPr>
              <a:t>Setting up the registry</a:t>
            </a:r>
            <a:r>
              <a:rPr lang="de-DE" sz="1600">
                <a:solidFill>
                  <a:schemeClr val="dk1"/>
                </a:solidFill>
              </a:rPr>
              <a:t> for DOA Journals: what criteria are to be applied?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600">
                <a:solidFill>
                  <a:schemeClr val="dk1"/>
                </a:solidFill>
              </a:rPr>
              <a:t>         </a:t>
            </a:r>
            <a:r>
              <a:rPr i="1" lang="de-DE" sz="1600">
                <a:solidFill>
                  <a:schemeClr val="dk1"/>
                </a:solidFill>
              </a:rPr>
              <a:t>Examples of “Bringing the service to individual scholars, </a:t>
            </a:r>
            <a:endParaRPr i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de-DE" sz="1600">
                <a:solidFill>
                  <a:schemeClr val="dk1"/>
                </a:solidFill>
              </a:rPr>
              <a:t>                              not the scholars to the service” 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0" title="Screenshot (6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3300" y="3770900"/>
            <a:ext cx="1846276" cy="9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ac4f24aa9_2_42"/>
          <p:cNvSpPr txBox="1"/>
          <p:nvPr>
            <p:ph type="title"/>
          </p:nvPr>
        </p:nvSpPr>
        <p:spPr>
          <a:xfrm>
            <a:off x="311700" y="445025"/>
            <a:ext cx="790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sz="2500"/>
              <a:t>Outreach</a:t>
            </a:r>
            <a:endParaRPr/>
          </a:p>
        </p:txBody>
      </p:sp>
      <p:sp>
        <p:nvSpPr>
          <p:cNvPr id="166" name="Google Shape;166;g37ac4f24aa9_2_42"/>
          <p:cNvSpPr txBox="1"/>
          <p:nvPr>
            <p:ph idx="1" type="body"/>
          </p:nvPr>
        </p:nvSpPr>
        <p:spPr>
          <a:xfrm>
            <a:off x="311700" y="1152475"/>
            <a:ext cx="7903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SeDOA is one piece of the global puzzle.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We are eager to align efforts, share knowledge, and build capacity together.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Together we can strengthen Diamond Open Access worldwide.</a:t>
            </a:r>
            <a:endParaRPr sz="16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de-DE" sz="1600">
                <a:solidFill>
                  <a:schemeClr val="dk1"/>
                </a:solidFill>
              </a:rPr>
              <a:t>Let’s keep the conversation going!</a:t>
            </a:r>
            <a:endParaRPr i="1"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7" name="Google Shape;167;g37ac4f24aa9_2_42"/>
          <p:cNvSpPr txBox="1"/>
          <p:nvPr>
            <p:ph idx="12" type="sldNum"/>
          </p:nvPr>
        </p:nvSpPr>
        <p:spPr>
          <a:xfrm>
            <a:off x="8720919" y="4578414"/>
            <a:ext cx="4230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/>
          <p:nvPr>
            <p:ph type="title"/>
          </p:nvPr>
        </p:nvSpPr>
        <p:spPr>
          <a:xfrm>
            <a:off x="707355" y="1510961"/>
            <a:ext cx="790345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-DE">
                <a:solidFill>
                  <a:srgbClr val="B8D5EB"/>
                </a:solidFill>
              </a:rPr>
              <a:t>Thank you very much</a:t>
            </a:r>
            <a:br>
              <a:rPr lang="de-DE">
                <a:solidFill>
                  <a:srgbClr val="B8D5EB"/>
                </a:solidFill>
              </a:rPr>
            </a:br>
            <a:r>
              <a:rPr lang="de-DE"/>
              <a:t>for your attention.</a:t>
            </a:r>
            <a:endParaRPr/>
          </a:p>
        </p:txBody>
      </p:sp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9393" y="753403"/>
            <a:ext cx="3315894" cy="266051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6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707350" y="4058125"/>
            <a:ext cx="57687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contact: </a:t>
            </a:r>
            <a:r>
              <a:rPr b="0" i="0" lang="de-DE" sz="1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kontakt@diamond-open-access.de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1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https://diamond-open-access.de/en/sedoa/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311700" y="445025"/>
            <a:ext cx="790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-DE"/>
              <a:t>Agenda </a:t>
            </a:r>
            <a:endParaRPr/>
          </a:p>
        </p:txBody>
      </p:sp>
      <p:sp>
        <p:nvSpPr>
          <p:cNvPr id="94" name="Google Shape;94;p2"/>
          <p:cNvSpPr txBox="1"/>
          <p:nvPr>
            <p:ph idx="12" type="sldNum"/>
          </p:nvPr>
        </p:nvSpPr>
        <p:spPr>
          <a:xfrm>
            <a:off x="8720919" y="4578414"/>
            <a:ext cx="4230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311150" y="1845012"/>
            <a:ext cx="5423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730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How it started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de-DE" sz="1600">
                <a:solidFill>
                  <a:schemeClr val="dk1"/>
                </a:solidFill>
              </a:rPr>
              <a:t>Introduction to DOA and SeDOA</a:t>
            </a:r>
            <a:endParaRPr sz="1600">
              <a:solidFill>
                <a:schemeClr val="dk1"/>
              </a:solidFill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How it’s going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de-DE" sz="1600">
                <a:solidFill>
                  <a:schemeClr val="dk1"/>
                </a:solidFill>
              </a:rPr>
              <a:t>SeDOA as a DOA matchmaker</a:t>
            </a:r>
            <a:endParaRPr sz="1600">
              <a:solidFill>
                <a:schemeClr val="dk1"/>
              </a:solidFill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What’s next?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de-DE" sz="1600">
                <a:solidFill>
                  <a:schemeClr val="dk1"/>
                </a:solidFill>
              </a:rPr>
              <a:t>Planned Services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type="title"/>
          </p:nvPr>
        </p:nvSpPr>
        <p:spPr>
          <a:xfrm>
            <a:off x="311700" y="187573"/>
            <a:ext cx="790345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-DE"/>
              <a:t>What does SeDOA aim to achieve?</a:t>
            </a:r>
            <a:endParaRPr/>
          </a:p>
        </p:txBody>
      </p:sp>
      <p:sp>
        <p:nvSpPr>
          <p:cNvPr id="101" name="Google Shape;101;p7"/>
          <p:cNvSpPr txBox="1"/>
          <p:nvPr>
            <p:ph idx="12" type="sldNum"/>
          </p:nvPr>
        </p:nvSpPr>
        <p:spPr>
          <a:xfrm>
            <a:off x="8720919" y="4578414"/>
            <a:ext cx="423081" cy="28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7"/>
          <p:cNvSpPr txBox="1"/>
          <p:nvPr>
            <p:ph idx="1" type="body"/>
          </p:nvPr>
        </p:nvSpPr>
        <p:spPr>
          <a:xfrm>
            <a:off x="252650" y="1049742"/>
            <a:ext cx="73341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a decentrali</a:t>
            </a:r>
            <a:r>
              <a:rPr lang="de-DE" sz="1600">
                <a:solidFill>
                  <a:schemeClr val="dk1"/>
                </a:solidFill>
              </a:rPr>
              <a:t>s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 but networked German </a:t>
            </a:r>
            <a:r>
              <a:rPr lang="de-DE" sz="1600">
                <a:solidFill>
                  <a:schemeClr val="dk1"/>
                </a:solidFill>
              </a:rPr>
              <a:t>D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 infrastructure from a European perspective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qualified publishing services and extensive support on multiple levels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Strengthen the quality and acceptance of institutional publishing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Address a wide range of disciplines (“one size does not fit all”)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Establish general standards and quality control mechanisms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Increase visibility and recognition of Diamond OA publications (registry)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ac4f24aa9_2_35"/>
          <p:cNvSpPr txBox="1"/>
          <p:nvPr>
            <p:ph type="title"/>
          </p:nvPr>
        </p:nvSpPr>
        <p:spPr>
          <a:xfrm>
            <a:off x="311700" y="445025"/>
            <a:ext cx="790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-DE"/>
              <a:t>SeDOA in the German OA Landscape</a:t>
            </a:r>
            <a:endParaRPr/>
          </a:p>
        </p:txBody>
      </p:sp>
      <p:sp>
        <p:nvSpPr>
          <p:cNvPr id="108" name="Google Shape;108;g37ac4f24aa9_2_35"/>
          <p:cNvSpPr txBox="1"/>
          <p:nvPr>
            <p:ph idx="12" type="sldNum"/>
          </p:nvPr>
        </p:nvSpPr>
        <p:spPr>
          <a:xfrm>
            <a:off x="8720919" y="4578414"/>
            <a:ext cx="4230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pic>
        <p:nvPicPr>
          <p:cNvPr id="109" name="Google Shape;109;g37ac4f24aa9_2_35" title="Screenshot (5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50" y="962850"/>
            <a:ext cx="6629516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7c010043b6_1_0"/>
          <p:cNvSpPr txBox="1"/>
          <p:nvPr>
            <p:ph type="title"/>
          </p:nvPr>
        </p:nvSpPr>
        <p:spPr>
          <a:xfrm>
            <a:off x="311700" y="445025"/>
            <a:ext cx="790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-DE"/>
              <a:t>SeDOA as an intermediary agency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-DE"/>
              <a:t>in the European DOA Landscape </a:t>
            </a:r>
            <a:endParaRPr/>
          </a:p>
        </p:txBody>
      </p:sp>
      <p:sp>
        <p:nvSpPr>
          <p:cNvPr id="115" name="Google Shape;115;g37c010043b6_1_0"/>
          <p:cNvSpPr txBox="1"/>
          <p:nvPr>
            <p:ph idx="12" type="sldNum"/>
          </p:nvPr>
        </p:nvSpPr>
        <p:spPr>
          <a:xfrm>
            <a:off x="8720919" y="4578414"/>
            <a:ext cx="4230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6" name="Google Shape;116;g37c010043b6_1_0"/>
          <p:cNvSpPr txBox="1"/>
          <p:nvPr/>
        </p:nvSpPr>
        <p:spPr>
          <a:xfrm>
            <a:off x="924175" y="2103325"/>
            <a:ext cx="33096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context of EDCH 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capacity center for Germany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 making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Aligning &amp; coordinating activities</a:t>
            </a: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b="0" i="0" lang="de-DE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 task forces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g37c010043b6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6675" y="1352858"/>
            <a:ext cx="2673924" cy="3057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445025"/>
            <a:ext cx="790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de-DE"/>
              <a:t>SeDOA as a DOA matchmaker</a:t>
            </a:r>
            <a:endParaRPr/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8720919" y="4578414"/>
            <a:ext cx="4230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800038" y="1549910"/>
            <a:ext cx="62889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730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b="1" i="0" lang="de-DE" sz="1600" u="none" cap="none" strike="noStrike">
                <a:solidFill>
                  <a:schemeClr val="dk1"/>
                </a:solidFill>
              </a:rPr>
              <a:t>SeDOA as a single p</a:t>
            </a:r>
            <a:r>
              <a:rPr b="1" lang="de-DE" sz="1600">
                <a:solidFill>
                  <a:schemeClr val="dk1"/>
                </a:solidFill>
              </a:rPr>
              <a:t>oint of contact </a:t>
            </a:r>
            <a:r>
              <a:rPr lang="de-DE" sz="1600">
                <a:solidFill>
                  <a:schemeClr val="dk1"/>
                </a:solidFill>
              </a:rPr>
              <a:t>will take care of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de-DE" sz="1600">
                <a:solidFill>
                  <a:schemeClr val="dk1"/>
                </a:solidFill>
              </a:rPr>
              <a:t>integrating the German DOA landscape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</a:t>
            </a:r>
            <a:r>
              <a:rPr lang="de-DE" sz="1600">
                <a:solidFill>
                  <a:schemeClr val="dk1"/>
                </a:solidFill>
              </a:rPr>
              <a:t>ing</a:t>
            </a: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-cooperations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-innovation  </a:t>
            </a:r>
            <a:endParaRPr sz="16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-lessons learned / expertise, experience, training</a:t>
            </a:r>
            <a:b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-community building</a:t>
            </a:r>
            <a:endParaRPr sz="1600">
              <a:solidFill>
                <a:schemeClr val="dk1"/>
              </a:solidFill>
            </a:endParaRPr>
          </a:p>
          <a:p>
            <a:pPr indent="-2730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b="0" i="0" lang="de-DE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ac4f24aa9_2_12"/>
          <p:cNvSpPr txBox="1"/>
          <p:nvPr>
            <p:ph type="title"/>
          </p:nvPr>
        </p:nvSpPr>
        <p:spPr>
          <a:xfrm>
            <a:off x="311700" y="445025"/>
            <a:ext cx="790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sz="2500"/>
              <a:t>Putting SeDOA to work, I</a:t>
            </a:r>
            <a:endParaRPr/>
          </a:p>
        </p:txBody>
      </p:sp>
      <p:sp>
        <p:nvSpPr>
          <p:cNvPr id="130" name="Google Shape;130;g37ac4f24aa9_2_12"/>
          <p:cNvSpPr txBox="1"/>
          <p:nvPr>
            <p:ph idx="1" type="body"/>
          </p:nvPr>
        </p:nvSpPr>
        <p:spPr>
          <a:xfrm>
            <a:off x="311700" y="1017725"/>
            <a:ext cx="7903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de-DE" sz="1600">
                <a:solidFill>
                  <a:schemeClr val="dk1"/>
                </a:solidFill>
              </a:rPr>
              <a:t>Appointing stakeholder &amp; international advisory boards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de-DE" sz="1600">
                <a:solidFill>
                  <a:schemeClr val="dk1"/>
                </a:solidFill>
              </a:rPr>
              <a:t>List of events/presentations</a:t>
            </a:r>
            <a:r>
              <a:rPr lang="de-DE" sz="1600">
                <a:solidFill>
                  <a:schemeClr val="dk1"/>
                </a:solidFill>
              </a:rPr>
              <a:t> (12 completed or planned)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aside from conferences and presentations: training sessions, workshops  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de-DE" sz="1600">
                <a:solidFill>
                  <a:schemeClr val="dk1"/>
                </a:solidFill>
              </a:rPr>
              <a:t>Running Survey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de-DE" sz="1600">
                <a:solidFill>
                  <a:schemeClr val="dk1"/>
                </a:solidFill>
              </a:rPr>
              <a:t>What kind of support and services does the DOA community need?</a:t>
            </a:r>
            <a:br>
              <a:rPr lang="de-DE" sz="1600">
                <a:solidFill>
                  <a:schemeClr val="dk1"/>
                </a:solidFill>
              </a:rPr>
            </a:br>
            <a:endParaRPr b="1" sz="1500">
              <a:solidFill>
                <a:schemeClr val="dk1"/>
              </a:solidFill>
            </a:endParaRPr>
          </a:p>
        </p:txBody>
      </p:sp>
      <p:sp>
        <p:nvSpPr>
          <p:cNvPr id="131" name="Google Shape;131;g37ac4f24aa9_2_12"/>
          <p:cNvSpPr txBox="1"/>
          <p:nvPr>
            <p:ph idx="12" type="sldNum"/>
          </p:nvPr>
        </p:nvSpPr>
        <p:spPr>
          <a:xfrm>
            <a:off x="8720919" y="4578414"/>
            <a:ext cx="4230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cf98549de_0_0"/>
          <p:cNvSpPr txBox="1"/>
          <p:nvPr>
            <p:ph type="title"/>
          </p:nvPr>
        </p:nvSpPr>
        <p:spPr>
          <a:xfrm>
            <a:off x="311700" y="445025"/>
            <a:ext cx="790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de-DE" sz="2500"/>
              <a:t>Putting SeDOA to work, II</a:t>
            </a:r>
            <a:endParaRPr/>
          </a:p>
        </p:txBody>
      </p:sp>
      <p:sp>
        <p:nvSpPr>
          <p:cNvPr id="137" name="Google Shape;137;g37cf98549de_0_0"/>
          <p:cNvSpPr txBox="1"/>
          <p:nvPr>
            <p:ph idx="12" type="sldNum"/>
          </p:nvPr>
        </p:nvSpPr>
        <p:spPr>
          <a:xfrm>
            <a:off x="8720919" y="4578414"/>
            <a:ext cx="4230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g37cf98549de_0_0"/>
          <p:cNvSpPr txBox="1"/>
          <p:nvPr/>
        </p:nvSpPr>
        <p:spPr>
          <a:xfrm>
            <a:off x="311700" y="1455250"/>
            <a:ext cx="7997100" cy="26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600">
                <a:solidFill>
                  <a:schemeClr val="dk1"/>
                </a:solidFill>
              </a:rPr>
              <a:t>Stakeholder map:</a:t>
            </a:r>
            <a:r>
              <a:rPr lang="de-DE" sz="1600">
                <a:solidFill>
                  <a:schemeClr val="dk1"/>
                </a:solidFill>
              </a:rPr>
              <a:t> </a:t>
            </a:r>
            <a:br>
              <a:rPr lang="de-DE" sz="1500">
                <a:solidFill>
                  <a:schemeClr val="dk1"/>
                </a:solidFill>
              </a:rPr>
            </a:br>
            <a:r>
              <a:rPr lang="de-DE" sz="1500">
                <a:solidFill>
                  <a:schemeClr val="dk1"/>
                </a:solidFill>
              </a:rPr>
              <a:t>chains of communication; connecting all stakeholders, communication concepts (disciplinary and regional level)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>
                <a:solidFill>
                  <a:schemeClr val="dk1"/>
                </a:solidFill>
              </a:rPr>
              <a:t>Who is our community? Who needs to be addressed?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de-DE" sz="1500">
                <a:solidFill>
                  <a:schemeClr val="dk1"/>
                </a:solidFill>
              </a:rPr>
              <a:t>State of Mecklenburg-Vorpommern is working on an OA strategy, we offer support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de-DE" sz="1500">
                <a:solidFill>
                  <a:schemeClr val="dk1"/>
                </a:solidFill>
              </a:rPr>
              <a:t>State of Lower Saxony is asking to become part of the European network, we help them to get in touch with the relevant players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de-DE" sz="1500">
                <a:solidFill>
                  <a:schemeClr val="dk1"/>
                </a:solidFill>
              </a:rPr>
              <a:t>Teaming up: Ongoing Meetings between Operas SIG Advocacy and SeDOA networking services 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de-DE" sz="1500">
                <a:solidFill>
                  <a:schemeClr val="dk1"/>
                </a:solidFill>
              </a:rPr>
              <a:t>SeDOA as part of an </a:t>
            </a:r>
            <a:r>
              <a:rPr b="1" lang="de-DE" sz="1500">
                <a:solidFill>
                  <a:schemeClr val="dk1"/>
                </a:solidFill>
              </a:rPr>
              <a:t>international movement</a:t>
            </a:r>
            <a:r>
              <a:rPr lang="de-DE" sz="1500">
                <a:solidFill>
                  <a:schemeClr val="dk1"/>
                </a:solidFill>
              </a:rPr>
              <a:t>, eager to collaborate globally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cf98549de_0_7"/>
          <p:cNvSpPr txBox="1"/>
          <p:nvPr>
            <p:ph type="title"/>
          </p:nvPr>
        </p:nvSpPr>
        <p:spPr>
          <a:xfrm>
            <a:off x="311700" y="445025"/>
            <a:ext cx="7903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-DE" sz="2500"/>
              <a:t>Putting SeDOA to work, III</a:t>
            </a:r>
            <a:endParaRPr/>
          </a:p>
        </p:txBody>
      </p:sp>
      <p:sp>
        <p:nvSpPr>
          <p:cNvPr id="144" name="Google Shape;144;g37cf98549de_0_7"/>
          <p:cNvSpPr txBox="1"/>
          <p:nvPr>
            <p:ph idx="1" type="body"/>
          </p:nvPr>
        </p:nvSpPr>
        <p:spPr>
          <a:xfrm>
            <a:off x="311700" y="1162025"/>
            <a:ext cx="7903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de-DE" sz="1500">
                <a:solidFill>
                  <a:schemeClr val="dk1"/>
                </a:solidFill>
              </a:rPr>
              <a:t>Practical criteria and clearing:</a:t>
            </a:r>
            <a:r>
              <a:rPr lang="de-DE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1500">
                <a:solidFill>
                  <a:schemeClr val="dk1"/>
                </a:solidFill>
              </a:rPr>
              <a:t>Which player, publication and business model fits into the international diamond standard? (broker role on the regional/national level for SeDOA)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de-DE" sz="1500">
                <a:solidFill>
                  <a:schemeClr val="dk1"/>
                </a:solidFill>
              </a:rPr>
              <a:t>LoI lead to the question: What is DOA?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de-DE" sz="1500">
                <a:solidFill>
                  <a:schemeClr val="dk1"/>
                </a:solidFill>
              </a:rPr>
              <a:t>Pragmatic definition of DOA needed</a:t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45" name="Google Shape;145;g37cf98549de_0_7"/>
          <p:cNvSpPr txBox="1"/>
          <p:nvPr>
            <p:ph idx="12" type="sldNum"/>
          </p:nvPr>
        </p:nvSpPr>
        <p:spPr>
          <a:xfrm>
            <a:off x="8720919" y="4578414"/>
            <a:ext cx="4230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Simple Light">
  <a:themeElements>
    <a:clrScheme name="SeDO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2AD72"/>
      </a:accent1>
      <a:accent2>
        <a:srgbClr val="EC9D47"/>
      </a:accent2>
      <a:accent3>
        <a:srgbClr val="8ABBDF"/>
      </a:accent3>
      <a:accent4>
        <a:srgbClr val="F0E871"/>
      </a:accent4>
      <a:accent5>
        <a:srgbClr val="F8CBC9"/>
      </a:accent5>
      <a:accent6>
        <a:srgbClr val="EE7861"/>
      </a:accent6>
      <a:hlink>
        <a:srgbClr val="919191"/>
      </a:hlink>
      <a:folHlink>
        <a:srgbClr val="CACAC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Renate Voget</dc:creator>
</cp:coreProperties>
</file>